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4"/>
  </p:notesMasterIdLst>
  <p:sldIdLst>
    <p:sldId id="256" r:id="rId2"/>
    <p:sldId id="267" r:id="rId3"/>
    <p:sldId id="274" r:id="rId4"/>
    <p:sldId id="275" r:id="rId5"/>
    <p:sldId id="276" r:id="rId6"/>
    <p:sldId id="258" r:id="rId7"/>
    <p:sldId id="346" r:id="rId8"/>
    <p:sldId id="348" r:id="rId9"/>
    <p:sldId id="347" r:id="rId10"/>
    <p:sldId id="345" r:id="rId11"/>
    <p:sldId id="264" r:id="rId12"/>
    <p:sldId id="336" r:id="rId13"/>
    <p:sldId id="339" r:id="rId14"/>
    <p:sldId id="338" r:id="rId15"/>
    <p:sldId id="337" r:id="rId16"/>
    <p:sldId id="273" r:id="rId17"/>
    <p:sldId id="263" r:id="rId18"/>
    <p:sldId id="277" r:id="rId19"/>
    <p:sldId id="278" r:id="rId20"/>
    <p:sldId id="359" r:id="rId21"/>
    <p:sldId id="282" r:id="rId22"/>
    <p:sldId id="280" r:id="rId23"/>
    <p:sldId id="281" r:id="rId24"/>
    <p:sldId id="283" r:id="rId25"/>
    <p:sldId id="356" r:id="rId26"/>
    <p:sldId id="357" r:id="rId27"/>
    <p:sldId id="358" r:id="rId28"/>
    <p:sldId id="287" r:id="rId29"/>
    <p:sldId id="288" r:id="rId30"/>
    <p:sldId id="350" r:id="rId31"/>
    <p:sldId id="349" r:id="rId32"/>
    <p:sldId id="289" r:id="rId33"/>
    <p:sldId id="292" r:id="rId34"/>
    <p:sldId id="351" r:id="rId35"/>
    <p:sldId id="294" r:id="rId36"/>
    <p:sldId id="352" r:id="rId37"/>
    <p:sldId id="353" r:id="rId38"/>
    <p:sldId id="360" r:id="rId39"/>
    <p:sldId id="354" r:id="rId40"/>
    <p:sldId id="355" r:id="rId41"/>
    <p:sldId id="391" r:id="rId42"/>
    <p:sldId id="370" r:id="rId43"/>
    <p:sldId id="366" r:id="rId44"/>
    <p:sldId id="367" r:id="rId45"/>
    <p:sldId id="368" r:id="rId46"/>
    <p:sldId id="365" r:id="rId47"/>
    <p:sldId id="325" r:id="rId48"/>
    <p:sldId id="383" r:id="rId49"/>
    <p:sldId id="384" r:id="rId50"/>
    <p:sldId id="334" r:id="rId51"/>
    <p:sldId id="335" r:id="rId52"/>
    <p:sldId id="385" r:id="rId53"/>
    <p:sldId id="386" r:id="rId54"/>
    <p:sldId id="387" r:id="rId55"/>
    <p:sldId id="388" r:id="rId56"/>
    <p:sldId id="329" r:id="rId57"/>
    <p:sldId id="330" r:id="rId58"/>
    <p:sldId id="373" r:id="rId59"/>
    <p:sldId id="394" r:id="rId60"/>
    <p:sldId id="392" r:id="rId61"/>
    <p:sldId id="372" r:id="rId62"/>
    <p:sldId id="374" r:id="rId63"/>
    <p:sldId id="375" r:id="rId64"/>
    <p:sldId id="376" r:id="rId65"/>
    <p:sldId id="389" r:id="rId66"/>
    <p:sldId id="377" r:id="rId67"/>
    <p:sldId id="380" r:id="rId68"/>
    <p:sldId id="379" r:id="rId69"/>
    <p:sldId id="390" r:id="rId70"/>
    <p:sldId id="381" r:id="rId71"/>
    <p:sldId id="382" r:id="rId72"/>
    <p:sldId id="331" r:id="rId7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53">
          <p15:clr>
            <a:srgbClr val="A4A3A4"/>
          </p15:clr>
        </p15:guide>
        <p15:guide id="2" orient="horz" pos="731">
          <p15:clr>
            <a:srgbClr val="A4A3A4"/>
          </p15:clr>
        </p15:guide>
        <p15:guide id="3" pos="2880">
          <p15:clr>
            <a:srgbClr val="A4A3A4"/>
          </p15:clr>
        </p15:guide>
        <p15:guide id="4" pos="295">
          <p15:clr>
            <a:srgbClr val="A4A3A4"/>
          </p15:clr>
        </p15:guide>
        <p15:guide id="5" pos="54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945" autoAdjust="0"/>
    <p:restoredTop sz="94660"/>
  </p:normalViewPr>
  <p:slideViewPr>
    <p:cSldViewPr showGuides="1">
      <p:cViewPr varScale="1">
        <p:scale>
          <a:sx n="129" d="100"/>
          <a:sy n="129" d="100"/>
        </p:scale>
        <p:origin x="-1518" y="-96"/>
      </p:cViewPr>
      <p:guideLst>
        <p:guide orient="horz" pos="1253"/>
        <p:guide orient="horz" pos="731"/>
        <p:guide pos="2880"/>
        <p:guide pos="295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E50D20-11CA-4292-A6CA-FEF64173FB3D}" type="datetimeFigureOut">
              <a:rPr lang="de-DE" smtClean="0"/>
              <a:pPr/>
              <a:t>29.03.2017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5DB08-A143-4681-94AC-D7A5633647B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206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5DB08-A143-4681-94AC-D7A5633647B5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5683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66"/>
          <a:stretch/>
        </p:blipFill>
        <p:spPr>
          <a:xfrm>
            <a:off x="-12812" y="0"/>
            <a:ext cx="9157320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68313" y="2708920"/>
            <a:ext cx="8225630" cy="14700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68313" y="4488878"/>
            <a:ext cx="8207375" cy="1149921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E7E4190-D153-4A8A-82E0-27BECFA26FA3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411760" y="6561349"/>
            <a:ext cx="4320480" cy="241002"/>
          </a:xfrm>
        </p:spPr>
        <p:txBody>
          <a:bodyPr anchor="ctr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69EDB99-76A1-4468-9B82-4CB9793A5A6C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 cstate="print"/>
          <a:srcRect t="8192" r="7419"/>
          <a:stretch>
            <a:fillRect/>
          </a:stretch>
        </p:blipFill>
        <p:spPr>
          <a:xfrm>
            <a:off x="4658311" y="0"/>
            <a:ext cx="4485689" cy="2780929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058" y="715337"/>
            <a:ext cx="5255815" cy="11911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pos="272" userDrawn="1">
          <p15:clr>
            <a:srgbClr val="FBAE40"/>
          </p15:clr>
        </p15:guide>
        <p15:guide id="2" pos="548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2" y="1160748"/>
            <a:ext cx="8218487" cy="566936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68312" y="1989138"/>
            <a:ext cx="8218487" cy="439219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41375-DDC4-4FBD-BBF7-28AB2F538222}" type="datetime1">
              <a:rPr lang="de-DE" smtClean="0"/>
              <a:t>29.03.2017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160463"/>
            <a:ext cx="2057400" cy="5256868"/>
          </a:xfrm>
        </p:spPr>
        <p:txBody>
          <a:bodyPr vert="eaVert"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68312" y="1160462"/>
            <a:ext cx="6008687" cy="5256869"/>
          </a:xfrm>
        </p:spPr>
        <p:txBody>
          <a:bodyPr vert="eaVert"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756-7933-4735-8BF6-400EF686EE66}" type="datetime1">
              <a:rPr lang="de-DE" smtClean="0"/>
              <a:t>29.03.2017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2" y="1160748"/>
            <a:ext cx="8218487" cy="566936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2" y="1989138"/>
            <a:ext cx="8218487" cy="4392190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69EDB99-76A1-4468-9B82-4CB9793A5A6C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4406900"/>
            <a:ext cx="8218486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2" y="2564904"/>
            <a:ext cx="8218487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BB3A5-95E7-42F1-A0F1-12AA940C7937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2" y="1160748"/>
            <a:ext cx="8218487" cy="566936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8312" y="1989138"/>
            <a:ext cx="4027487" cy="4137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9138"/>
            <a:ext cx="4038600" cy="4137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78FC-3212-4885-8C13-465FBDE80576}" type="datetime1">
              <a:rPr lang="de-DE" smtClean="0"/>
              <a:t>29.03.2017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68312" y="1160463"/>
            <a:ext cx="40290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8312" y="1989138"/>
            <a:ext cx="4029075" cy="4137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33913" y="116197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989138"/>
            <a:ext cx="4041775" cy="4137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B50AD-4F5E-4B28-AA63-7491D4EC79E4}" type="datetime1">
              <a:rPr lang="de-DE" smtClean="0"/>
              <a:t>29.03.2017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2" y="1160748"/>
            <a:ext cx="8218487" cy="566936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023AE-489F-40F9-A19D-CDBA982B3BC8}" type="datetime1">
              <a:rPr lang="de-DE" smtClean="0"/>
              <a:t>29.03.2017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9D38D-7F81-4D8C-8628-378221D5654F}" type="datetime1">
              <a:rPr lang="de-DE" smtClean="0"/>
              <a:t>29.03.2017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1160463"/>
            <a:ext cx="2997199" cy="671674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160462"/>
            <a:ext cx="5111750" cy="52208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68313" y="1989138"/>
            <a:ext cx="2997200" cy="43921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AF2F5-DD15-4433-B1D6-AF446BE41DB7}" type="datetime1">
              <a:rPr lang="de-DE" smtClean="0"/>
              <a:t>29.03.2017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1160463"/>
            <a:ext cx="5486400" cy="35671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98EDA-1AEE-44F4-9B65-F209A18B63A3}" type="datetime1">
              <a:rPr lang="de-DE" smtClean="0"/>
              <a:t>29.03.2017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Gerade Verbindung 8"/>
          <p:cNvCxnSpPr/>
          <p:nvPr userDrawn="1"/>
        </p:nvCxnSpPr>
        <p:spPr>
          <a:xfrm>
            <a:off x="0" y="800708"/>
            <a:ext cx="9144000" cy="0"/>
          </a:xfrm>
          <a:prstGeom prst="line">
            <a:avLst/>
          </a:prstGeom>
          <a:ln w="12700">
            <a:solidFill>
              <a:srgbClr val="006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1160748"/>
            <a:ext cx="8229600" cy="56693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989138"/>
            <a:ext cx="8229600" cy="439219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561348"/>
            <a:ext cx="1054460" cy="24100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A3C1EC-7867-4CF9-8FDD-51892593E93F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411760" y="6561348"/>
            <a:ext cx="4320480" cy="27700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 smtClean="0"/>
              <a:t>Hier steht ein Text auf der Masterseite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064388" y="6561348"/>
            <a:ext cx="622412" cy="27700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69EDB99-76A1-4468-9B82-4CB9793A5A6C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9" name="Gerade Verbindung 8"/>
          <p:cNvCxnSpPr/>
          <p:nvPr userDrawn="1"/>
        </p:nvCxnSpPr>
        <p:spPr>
          <a:xfrm>
            <a:off x="0" y="6561348"/>
            <a:ext cx="9144000" cy="0"/>
          </a:xfrm>
          <a:prstGeom prst="line">
            <a:avLst/>
          </a:prstGeom>
          <a:ln w="12700">
            <a:solidFill>
              <a:srgbClr val="0062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 userDrawn="1"/>
        </p:nvPicPr>
        <p:blipFill>
          <a:blip r:embed="rId13" cstate="print"/>
          <a:srcRect t="5462" r="7786"/>
          <a:stretch>
            <a:fillRect/>
          </a:stretch>
        </p:blipFill>
        <p:spPr>
          <a:xfrm>
            <a:off x="7432309" y="0"/>
            <a:ext cx="1711691" cy="109707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60719"/>
            <a:ext cx="2426754" cy="54997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975" indent="-180975" algn="l" defTabSz="914400" rtl="0" eaLnBrk="1" latinLnBrk="0" hangingPunct="1">
        <a:spcBef>
          <a:spcPct val="20000"/>
        </a:spcBef>
        <a:buFontTx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27063" indent="-169863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73150" indent="-158750" algn="l" defTabSz="914400" rtl="0" eaLnBrk="1" latinLnBrk="0" hangingPunct="1">
        <a:spcBef>
          <a:spcPct val="20000"/>
        </a:spcBef>
        <a:buFont typeface="Symbol" pitchFamily="18" charset="2"/>
        <a:buChar char="-"/>
        <a:defRPr sz="16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295" userDrawn="1">
          <p15:clr>
            <a:srgbClr val="F26B43"/>
          </p15:clr>
        </p15:guide>
        <p15:guide id="2" pos="5465" userDrawn="1">
          <p15:clr>
            <a:srgbClr val="F26B43"/>
          </p15:clr>
        </p15:guide>
        <p15:guide id="3" orient="horz" pos="731" userDrawn="1">
          <p15:clr>
            <a:srgbClr val="F26B43"/>
          </p15:clr>
        </p15:guide>
        <p15:guide id="4" orient="horz" pos="125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tertitel 2"/>
          <p:cNvSpPr txBox="1">
            <a:spLocks/>
          </p:cNvSpPr>
          <p:nvPr/>
        </p:nvSpPr>
        <p:spPr>
          <a:xfrm>
            <a:off x="468313" y="6093296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68313" y="2492896"/>
            <a:ext cx="8028123" cy="1392588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800" b="1" dirty="0" smtClean="0">
              <a:solidFill>
                <a:schemeClr val="tx1"/>
              </a:solidFill>
            </a:endParaRPr>
          </a:p>
          <a:p>
            <a:pPr algn="ctr"/>
            <a:r>
              <a:rPr lang="de-DE" sz="4800" b="1" dirty="0" smtClean="0">
                <a:solidFill>
                  <a:schemeClr val="bg1"/>
                </a:solidFill>
              </a:rPr>
              <a:t>Menschen </a:t>
            </a:r>
            <a:r>
              <a:rPr lang="de-DE" sz="4800" b="1" dirty="0">
                <a:solidFill>
                  <a:schemeClr val="bg1"/>
                </a:solidFill>
              </a:rPr>
              <a:t>stärken </a:t>
            </a:r>
            <a:r>
              <a:rPr lang="de-DE" sz="4800" b="1" dirty="0" smtClean="0">
                <a:solidFill>
                  <a:schemeClr val="bg1"/>
                </a:solidFill>
              </a:rPr>
              <a:t>Menschen</a:t>
            </a:r>
          </a:p>
          <a:p>
            <a:pPr algn="ctr"/>
            <a:r>
              <a:rPr lang="de-DE" b="1" dirty="0" smtClean="0">
                <a:solidFill>
                  <a:schemeClr val="bg1"/>
                </a:solidFill>
              </a:rPr>
              <a:t>Verbindungen </a:t>
            </a:r>
            <a:r>
              <a:rPr lang="de-DE" b="1" dirty="0">
                <a:solidFill>
                  <a:schemeClr val="bg1"/>
                </a:solidFill>
              </a:rPr>
              <a:t>und Verbindlichkeit fördern</a:t>
            </a:r>
          </a:p>
          <a:p>
            <a:pPr algn="ctr"/>
            <a:endParaRPr lang="de-DE" dirty="0" smtClean="0">
              <a:solidFill>
                <a:schemeClr val="bg1"/>
              </a:solidFill>
            </a:endParaRPr>
          </a:p>
          <a:p>
            <a:pPr algn="ctr"/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" name="Untertitel 2"/>
          <p:cNvSpPr>
            <a:spLocks noGrp="1"/>
          </p:cNvSpPr>
          <p:nvPr>
            <p:ph type="subTitle" idx="1"/>
          </p:nvPr>
        </p:nvSpPr>
        <p:spPr>
          <a:xfrm>
            <a:off x="450055" y="4257092"/>
            <a:ext cx="8243888" cy="864096"/>
          </a:xfrm>
        </p:spPr>
        <p:txBody>
          <a:bodyPr>
            <a:normAutofit/>
          </a:bodyPr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Das Projekt des BKE-Bundesverbandes 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</a:rPr>
              <a:t>in Zusammenarbeit mit der</a:t>
            </a:r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9" name="Picture 2" descr="V:\2_Bund\Öffentlichkeitsarbeit\Printmedien 2017\BARMER_Logo_RG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310" y="5188421"/>
            <a:ext cx="3959225" cy="904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39801" y="3897052"/>
            <a:ext cx="8218487" cy="25286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975" indent="-180975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1698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3150" indent="-158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2400" dirty="0" smtClean="0">
              <a:solidFill>
                <a:schemeClr val="tx1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468313" y="6035839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2051720" y="2266193"/>
            <a:ext cx="3276363" cy="75608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bg1"/>
                </a:solidFill>
              </a:rPr>
              <a:t>2018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+Transparenzperson</a:t>
            </a:r>
            <a:endParaRPr lang="de-DE" sz="1200" dirty="0">
              <a:solidFill>
                <a:schemeClr val="bg1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>
                <a:solidFill>
                  <a:schemeClr val="bg1"/>
                </a:solidFill>
              </a:rPr>
              <a:t>Frühjahr</a:t>
            </a:r>
            <a:r>
              <a:rPr lang="de-DE" sz="1200" dirty="0">
                <a:solidFill>
                  <a:schemeClr val="bg1"/>
                </a:solidFill>
              </a:rPr>
              <a:t> + Herbst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799452" y="1304764"/>
            <a:ext cx="3276363" cy="75608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2017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Multiplikationsperson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 </a:t>
            </a:r>
            <a:r>
              <a:rPr lang="de-DE" sz="1200" dirty="0">
                <a:solidFill>
                  <a:schemeClr val="bg1"/>
                </a:solidFill>
              </a:rPr>
              <a:t>+ Herbst</a:t>
            </a:r>
          </a:p>
          <a:p>
            <a:pPr algn="ctr"/>
            <a:endParaRPr lang="de-DE" sz="12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27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39801" y="3897052"/>
            <a:ext cx="8218487" cy="25286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975" indent="-180975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1698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3150" indent="-158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2400" dirty="0" smtClean="0">
              <a:solidFill>
                <a:schemeClr val="tx1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468313" y="6035839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2051720" y="2266193"/>
            <a:ext cx="3276363" cy="75608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bg1"/>
                </a:solidFill>
              </a:rPr>
              <a:t>2018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+Transparenzperson</a:t>
            </a:r>
            <a:endParaRPr lang="de-DE" sz="1200" dirty="0">
              <a:solidFill>
                <a:schemeClr val="bg1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>
                <a:solidFill>
                  <a:schemeClr val="bg1"/>
                </a:solidFill>
              </a:rPr>
              <a:t>Frühjahr</a:t>
            </a:r>
            <a:r>
              <a:rPr lang="de-DE" sz="1200" dirty="0">
                <a:solidFill>
                  <a:schemeClr val="bg1"/>
                </a:solidFill>
              </a:rPr>
              <a:t> + Herbst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799452" y="1304764"/>
            <a:ext cx="3276363" cy="75608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2017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Multiplikationsperson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 </a:t>
            </a:r>
            <a:r>
              <a:rPr lang="de-DE" sz="1200" dirty="0">
                <a:solidFill>
                  <a:schemeClr val="bg1"/>
                </a:solidFill>
              </a:rPr>
              <a:t>+ Herbst</a:t>
            </a:r>
          </a:p>
          <a:p>
            <a:pPr algn="ctr"/>
            <a:endParaRPr lang="de-DE" sz="1200" u="sng" dirty="0">
              <a:solidFill>
                <a:schemeClr val="bg1"/>
              </a:solidFill>
            </a:endParaRPr>
          </a:p>
        </p:txBody>
      </p:sp>
      <p:sp>
        <p:nvSpPr>
          <p:cNvPr id="15" name="Pfeil nach unten 14"/>
          <p:cNvSpPr/>
          <p:nvPr/>
        </p:nvSpPr>
        <p:spPr>
          <a:xfrm rot="16200000">
            <a:off x="5471453" y="2458058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585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39801" y="3897052"/>
            <a:ext cx="8218487" cy="25286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975" indent="-180975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1698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3150" indent="-158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2400" dirty="0" smtClean="0">
              <a:solidFill>
                <a:schemeClr val="tx1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468313" y="6035839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2051720" y="2266193"/>
            <a:ext cx="3276363" cy="75608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bg1"/>
                </a:solidFill>
              </a:rPr>
              <a:t>2018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+Transparenzperson</a:t>
            </a:r>
            <a:endParaRPr lang="de-DE" sz="1200" dirty="0">
              <a:solidFill>
                <a:schemeClr val="bg1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>
                <a:solidFill>
                  <a:schemeClr val="bg1"/>
                </a:solidFill>
              </a:rPr>
              <a:t>Frühjahr</a:t>
            </a:r>
            <a:r>
              <a:rPr lang="de-DE" sz="1200" dirty="0">
                <a:solidFill>
                  <a:schemeClr val="bg1"/>
                </a:solidFill>
              </a:rPr>
              <a:t> + Herbst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799452" y="1304764"/>
            <a:ext cx="3276363" cy="75608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2017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Multiplikationsperson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 </a:t>
            </a:r>
            <a:r>
              <a:rPr lang="de-DE" sz="1200" dirty="0">
                <a:solidFill>
                  <a:schemeClr val="bg1"/>
                </a:solidFill>
              </a:rPr>
              <a:t>+ Herbst</a:t>
            </a:r>
          </a:p>
          <a:p>
            <a:pPr algn="ctr"/>
            <a:endParaRPr lang="de-DE" sz="1200" u="sng" dirty="0">
              <a:solidFill>
                <a:schemeClr val="bg1"/>
              </a:solidFill>
            </a:endParaRPr>
          </a:p>
        </p:txBody>
      </p:sp>
      <p:sp>
        <p:nvSpPr>
          <p:cNvPr id="15" name="Pfeil nach unten 14"/>
          <p:cNvSpPr/>
          <p:nvPr/>
        </p:nvSpPr>
        <p:spPr>
          <a:xfrm rot="16200000">
            <a:off x="5471453" y="2458058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Abgerundetes Rechteck 15"/>
          <p:cNvSpPr/>
          <p:nvPr/>
        </p:nvSpPr>
        <p:spPr>
          <a:xfrm>
            <a:off x="5904148" y="2259389"/>
            <a:ext cx="1800200" cy="75608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Besuchen die Gruppen und berufen eine Kooperationsperson</a:t>
            </a:r>
            <a:endParaRPr lang="de-D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26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39801" y="3897052"/>
            <a:ext cx="8218487" cy="25286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975" indent="-180975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1698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3150" indent="-158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2400" dirty="0" smtClean="0">
              <a:solidFill>
                <a:schemeClr val="tx1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468313" y="6035839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2051720" y="2266193"/>
            <a:ext cx="3276363" cy="75608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bg1"/>
                </a:solidFill>
              </a:rPr>
              <a:t>2018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+Transparenzperson</a:t>
            </a:r>
            <a:endParaRPr lang="de-DE" sz="1200" dirty="0">
              <a:solidFill>
                <a:schemeClr val="bg1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>
                <a:solidFill>
                  <a:schemeClr val="bg1"/>
                </a:solidFill>
              </a:rPr>
              <a:t>Frühjahr</a:t>
            </a:r>
            <a:r>
              <a:rPr lang="de-DE" sz="1200" dirty="0">
                <a:solidFill>
                  <a:schemeClr val="bg1"/>
                </a:solidFill>
              </a:rPr>
              <a:t> + Herbst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2323607" y="3226288"/>
            <a:ext cx="3276363" cy="75608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2019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+ Kooperationsperson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</a:t>
            </a:r>
            <a:r>
              <a:rPr lang="de-DE" sz="1200" dirty="0" smtClean="0">
                <a:solidFill>
                  <a:schemeClr val="bg1"/>
                </a:solidFill>
              </a:rPr>
              <a:t> + Herbst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799452" y="1304764"/>
            <a:ext cx="3276363" cy="75608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2017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Multiplikationsperson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 </a:t>
            </a:r>
            <a:r>
              <a:rPr lang="de-DE" sz="1200" dirty="0">
                <a:solidFill>
                  <a:schemeClr val="bg1"/>
                </a:solidFill>
              </a:rPr>
              <a:t>+ Herbst</a:t>
            </a:r>
          </a:p>
          <a:p>
            <a:pPr algn="ctr"/>
            <a:endParaRPr lang="de-DE" sz="12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364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39801" y="3897052"/>
            <a:ext cx="8218487" cy="25286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975" indent="-180975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1698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3150" indent="-158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2400" dirty="0" smtClean="0">
              <a:solidFill>
                <a:schemeClr val="tx1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468313" y="6035839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2051720" y="2266193"/>
            <a:ext cx="3276363" cy="75608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bg1"/>
                </a:solidFill>
              </a:rPr>
              <a:t>2018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+Transparenzperson</a:t>
            </a:r>
            <a:endParaRPr lang="de-DE" sz="1200" dirty="0">
              <a:solidFill>
                <a:schemeClr val="bg1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>
                <a:solidFill>
                  <a:schemeClr val="bg1"/>
                </a:solidFill>
              </a:rPr>
              <a:t>Frühjahr</a:t>
            </a:r>
            <a:r>
              <a:rPr lang="de-DE" sz="1200" dirty="0">
                <a:solidFill>
                  <a:schemeClr val="bg1"/>
                </a:solidFill>
              </a:rPr>
              <a:t> + Herbst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2323607" y="3226288"/>
            <a:ext cx="3276363" cy="75608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2019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+ Kooperationsperson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</a:t>
            </a:r>
            <a:r>
              <a:rPr lang="de-DE" sz="1200" dirty="0" smtClean="0">
                <a:solidFill>
                  <a:schemeClr val="bg1"/>
                </a:solidFill>
              </a:rPr>
              <a:t> + Herbst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585665" y="4185084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2020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Netzwerktreffen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 im Frühjahr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Regionalebene im Herbst</a:t>
            </a:r>
          </a:p>
          <a:p>
            <a:pPr algn="ctr"/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799452" y="1304764"/>
            <a:ext cx="3276363" cy="75608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2017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Multiplikationsperson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 </a:t>
            </a:r>
            <a:r>
              <a:rPr lang="de-DE" sz="1200" dirty="0">
                <a:solidFill>
                  <a:schemeClr val="bg1"/>
                </a:solidFill>
              </a:rPr>
              <a:t>+ Herbst</a:t>
            </a:r>
          </a:p>
          <a:p>
            <a:pPr algn="ctr"/>
            <a:endParaRPr lang="de-DE" sz="12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68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15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39801" y="3897052"/>
            <a:ext cx="8218487" cy="25286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975" indent="-180975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1698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3150" indent="-158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2400" dirty="0" smtClean="0">
              <a:solidFill>
                <a:schemeClr val="tx1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468313" y="6035839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2051720" y="2266193"/>
            <a:ext cx="3276363" cy="75608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>
                <a:solidFill>
                  <a:schemeClr val="bg1"/>
                </a:solidFill>
              </a:rPr>
              <a:t>2018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+Transparenzperson</a:t>
            </a:r>
            <a:endParaRPr lang="de-DE" sz="1200" dirty="0">
              <a:solidFill>
                <a:schemeClr val="bg1"/>
              </a:solidFill>
            </a:endParaRPr>
          </a:p>
          <a:p>
            <a:pPr algn="ctr"/>
            <a:r>
              <a:rPr lang="de-DE" sz="1200" dirty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>
                <a:solidFill>
                  <a:schemeClr val="bg1"/>
                </a:solidFill>
              </a:rPr>
              <a:t>Frühjahr</a:t>
            </a:r>
            <a:r>
              <a:rPr lang="de-DE" sz="1200" dirty="0">
                <a:solidFill>
                  <a:schemeClr val="bg1"/>
                </a:solidFill>
              </a:rPr>
              <a:t> + Herbst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2323607" y="3226288"/>
            <a:ext cx="3276363" cy="75608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2019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+ Kooperationsperson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</a:t>
            </a:r>
            <a:r>
              <a:rPr lang="de-DE" sz="1200" dirty="0" smtClean="0">
                <a:solidFill>
                  <a:schemeClr val="bg1"/>
                </a:solidFill>
              </a:rPr>
              <a:t> + Herbst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585665" y="4185084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2020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Netzwerktreffen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 im Frühjahr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Regionalebene im Herbst</a:t>
            </a:r>
          </a:p>
          <a:p>
            <a:pPr algn="ctr"/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974289" y="5161384"/>
            <a:ext cx="3276363" cy="75608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2021 +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Netzwerktreffen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Regionalebene</a:t>
            </a:r>
            <a:endParaRPr lang="de-DE" sz="1200" dirty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Frühjahr + Herbst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799452" y="1304764"/>
            <a:ext cx="3276363" cy="75608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2017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Multiplikationsperson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 </a:t>
            </a:r>
            <a:r>
              <a:rPr lang="de-DE" sz="1200" dirty="0">
                <a:solidFill>
                  <a:schemeClr val="bg1"/>
                </a:solidFill>
              </a:rPr>
              <a:t>+ Herbst</a:t>
            </a:r>
          </a:p>
          <a:p>
            <a:pPr algn="ctr"/>
            <a:endParaRPr lang="de-DE" sz="12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64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16</a:t>
            </a:fld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477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10" name="Pfeil nach unten 9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Abgerundetes Rechteck 10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038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18</a:t>
            </a:fld>
            <a:endParaRPr lang="de-DE" dirty="0"/>
          </a:p>
        </p:txBody>
      </p:sp>
      <p:sp>
        <p:nvSpPr>
          <p:cNvPr id="5" name="Pfeil nach unten 4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19</a:t>
            </a:fld>
            <a:endParaRPr lang="de-DE" dirty="0"/>
          </a:p>
        </p:txBody>
      </p:sp>
      <p:sp>
        <p:nvSpPr>
          <p:cNvPr id="8" name="Pfeil nach unten 7"/>
          <p:cNvSpPr/>
          <p:nvPr/>
        </p:nvSpPr>
        <p:spPr>
          <a:xfrm>
            <a:off x="4313662" y="3465004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Pfeil nach unten 10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Abgerundetes Rechteck 11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" name="Abgerundetes Rechteck 7"/>
          <p:cNvSpPr/>
          <p:nvPr/>
        </p:nvSpPr>
        <p:spPr>
          <a:xfrm>
            <a:off x="1799692" y="2328659"/>
            <a:ext cx="4536504" cy="3690370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bg1"/>
                </a:solidFill>
              </a:rPr>
              <a:t>Wie alles begann…</a:t>
            </a:r>
          </a:p>
          <a:p>
            <a:endParaRPr lang="de-DE" dirty="0">
              <a:solidFill>
                <a:schemeClr val="bg1"/>
              </a:solidFill>
            </a:endParaRPr>
          </a:p>
          <a:p>
            <a:r>
              <a:rPr lang="de-DE" sz="1600" dirty="0" smtClean="0">
                <a:solidFill>
                  <a:schemeClr val="bg1"/>
                </a:solidFill>
              </a:rPr>
              <a:t>2015 </a:t>
            </a:r>
            <a:r>
              <a:rPr lang="de-DE" sz="1600" dirty="0">
                <a:solidFill>
                  <a:schemeClr val="bg1"/>
                </a:solidFill>
              </a:rPr>
              <a:t>ging das Projekt UPDATE 2 </a:t>
            </a:r>
          </a:p>
          <a:p>
            <a:r>
              <a:rPr lang="de-DE" sz="1600" dirty="0">
                <a:solidFill>
                  <a:schemeClr val="bg1"/>
                </a:solidFill>
              </a:rPr>
              <a:t>zu Ende. Die daraufhin abgehaltene </a:t>
            </a:r>
          </a:p>
          <a:p>
            <a:r>
              <a:rPr lang="de-DE" sz="1600" u="sng" dirty="0">
                <a:solidFill>
                  <a:schemeClr val="bg1"/>
                </a:solidFill>
              </a:rPr>
              <a:t>Zukunftswerkstatt</a:t>
            </a:r>
            <a:r>
              <a:rPr lang="de-DE" sz="1600" dirty="0">
                <a:solidFill>
                  <a:schemeClr val="bg1"/>
                </a:solidFill>
              </a:rPr>
              <a:t> kam zu dem </a:t>
            </a:r>
          </a:p>
          <a:p>
            <a:r>
              <a:rPr lang="de-DE" sz="1600" dirty="0">
                <a:solidFill>
                  <a:schemeClr val="bg1"/>
                </a:solidFill>
              </a:rPr>
              <a:t>Ergebnis, dass das neue Projekt, </a:t>
            </a:r>
          </a:p>
          <a:p>
            <a:r>
              <a:rPr lang="de-DE" sz="1600" dirty="0">
                <a:solidFill>
                  <a:schemeClr val="bg1"/>
                </a:solidFill>
              </a:rPr>
              <a:t>das bis 2020 laufen wird, folgende </a:t>
            </a:r>
          </a:p>
          <a:p>
            <a:r>
              <a:rPr lang="de-DE" sz="1600" dirty="0">
                <a:solidFill>
                  <a:schemeClr val="bg1"/>
                </a:solidFill>
              </a:rPr>
              <a:t>Schwerpunkte haben </a:t>
            </a:r>
            <a:r>
              <a:rPr lang="de-DE" sz="1600" dirty="0" smtClean="0">
                <a:solidFill>
                  <a:schemeClr val="bg1"/>
                </a:solidFill>
              </a:rPr>
              <a:t>sollte…</a:t>
            </a:r>
            <a:r>
              <a:rPr lang="de-DE" sz="1600" dirty="0">
                <a:solidFill>
                  <a:schemeClr val="bg1"/>
                </a:solidFill>
              </a:rPr>
              <a:t/>
            </a:r>
            <a:br>
              <a:rPr lang="de-DE" sz="1600" dirty="0">
                <a:solidFill>
                  <a:schemeClr val="bg1"/>
                </a:solidFill>
              </a:rPr>
            </a:br>
            <a:endParaRPr lang="de-D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1788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20</a:t>
            </a:fld>
            <a:endParaRPr lang="de-DE" dirty="0"/>
          </a:p>
        </p:txBody>
      </p:sp>
      <p:sp>
        <p:nvSpPr>
          <p:cNvPr id="8" name="Pfeil nach unten 7"/>
          <p:cNvSpPr/>
          <p:nvPr/>
        </p:nvSpPr>
        <p:spPr>
          <a:xfrm>
            <a:off x="4313662" y="3465004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Pfeil nach unten 10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Abgerundetes Rechteck 11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2823831" y="3969060"/>
            <a:ext cx="3276363" cy="9001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Verpflichtungserklärung für 2 Gruppenbesuche pro Jahr mit verbindlicher Rückmeldung 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6565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21</a:t>
            </a:fld>
            <a:endParaRPr lang="de-DE" dirty="0"/>
          </a:p>
        </p:txBody>
      </p:sp>
      <p:sp>
        <p:nvSpPr>
          <p:cNvPr id="9" name="Ellipse 8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Pfeil nach unten 13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Abgerundetes Rechteck 14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22</a:t>
            </a:fld>
            <a:endParaRPr lang="de-DE" dirty="0"/>
          </a:p>
        </p:txBody>
      </p:sp>
      <p:sp>
        <p:nvSpPr>
          <p:cNvPr id="8" name="Abgerundetes Rechteck 7"/>
          <p:cNvSpPr/>
          <p:nvPr/>
        </p:nvSpPr>
        <p:spPr>
          <a:xfrm>
            <a:off x="276234" y="2530759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Persönliche Beratung              und Begleitung durch: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Impulswochen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Direkten Kontakt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Partnerschaften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Pfeil nach unten 10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Abgerundetes Rechteck 11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23</a:t>
            </a:fld>
            <a:endParaRPr lang="de-DE" dirty="0"/>
          </a:p>
        </p:txBody>
      </p:sp>
      <p:sp>
        <p:nvSpPr>
          <p:cNvPr id="9" name="Pfeil nach unten 8"/>
          <p:cNvSpPr/>
          <p:nvPr/>
        </p:nvSpPr>
        <p:spPr>
          <a:xfrm rot="16200000">
            <a:off x="2484935" y="2780928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4" name="Pfeil nach unten 13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Abgerundetes Rechteck 14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276234" y="2530759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Persönliche Beratung              und Begleitung durch: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Impulswochen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Direkten Kontakt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Partnerschaften</a:t>
            </a:r>
            <a:endParaRPr lang="de-D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24</a:t>
            </a:fld>
            <a:endParaRPr lang="de-DE" dirty="0"/>
          </a:p>
        </p:txBody>
      </p:sp>
      <p:sp>
        <p:nvSpPr>
          <p:cNvPr id="9" name="Abgerundetes Rechteck 8"/>
          <p:cNvSpPr/>
          <p:nvPr/>
        </p:nvSpPr>
        <p:spPr>
          <a:xfrm>
            <a:off x="3405340" y="4041068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Medien und Materialien: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Starterpaket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Kleinstkonzept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Öffentlichkeitsarbeit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0" name="Pfeil nach unten 9"/>
          <p:cNvSpPr/>
          <p:nvPr/>
        </p:nvSpPr>
        <p:spPr>
          <a:xfrm rot="16200000">
            <a:off x="2484935" y="2780928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Pfeil nach unten 12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Abgerundetes Rechteck 13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276234" y="2528900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Persönliche Beratung              und Begleitung durch: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Impulswochen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Direkten Kontakt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Partnerschaften</a:t>
            </a:r>
            <a:endParaRPr lang="de-D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25</a:t>
            </a:fld>
            <a:endParaRPr lang="de-DE" dirty="0"/>
          </a:p>
        </p:txBody>
      </p:sp>
      <p:sp>
        <p:nvSpPr>
          <p:cNvPr id="9" name="Abgerundetes Rechteck 8"/>
          <p:cNvSpPr/>
          <p:nvPr/>
        </p:nvSpPr>
        <p:spPr>
          <a:xfrm>
            <a:off x="3405340" y="4041068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Medien und Materialien: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Starterpaket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Kleinstkonzept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Öffentlichkeitsarbeit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0" name="Pfeil nach unten 9"/>
          <p:cNvSpPr/>
          <p:nvPr/>
        </p:nvSpPr>
        <p:spPr>
          <a:xfrm rot="16200000">
            <a:off x="2484935" y="2780928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Pfeil nach unten 12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Abgerundetes Rechteck 13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276234" y="2528900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Persönliche Beratung              und Begleitung durch: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Impulswochen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Direkten Kontakt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Partnerschaften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1" name="Pfeil nach unten 10"/>
          <p:cNvSpPr/>
          <p:nvPr/>
        </p:nvSpPr>
        <p:spPr>
          <a:xfrm rot="10800000">
            <a:off x="4288209" y="3577034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46712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26</a:t>
            </a:fld>
            <a:endParaRPr lang="de-DE" dirty="0"/>
          </a:p>
        </p:txBody>
      </p:sp>
      <p:sp>
        <p:nvSpPr>
          <p:cNvPr id="9" name="Abgerundetes Rechteck 8"/>
          <p:cNvSpPr/>
          <p:nvPr/>
        </p:nvSpPr>
        <p:spPr>
          <a:xfrm>
            <a:off x="3405340" y="4041068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Medien und Materialien: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Starterpaket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Kleinstkonzept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Öffentlichkeitsarbeit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0" name="Pfeil nach unten 9"/>
          <p:cNvSpPr/>
          <p:nvPr/>
        </p:nvSpPr>
        <p:spPr>
          <a:xfrm rot="16200000">
            <a:off x="2484935" y="2780928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Pfeil nach unten 12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Abgerundetes Rechteck 13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276234" y="2528900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Persönliche Beratung              und Begleitung durch: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Impulswochen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Direkten Kontakt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Partnerschaften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1" name="Pfeil nach unten 10"/>
          <p:cNvSpPr/>
          <p:nvPr/>
        </p:nvSpPr>
        <p:spPr>
          <a:xfrm rot="10800000">
            <a:off x="4288209" y="3577034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Abgerundetes Rechteck 17"/>
          <p:cNvSpPr/>
          <p:nvPr/>
        </p:nvSpPr>
        <p:spPr>
          <a:xfrm>
            <a:off x="6480212" y="2533258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Persönliche Begegnungen: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Aktionen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Schulungen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Gegenseitige Stärkung und Ermutigung</a:t>
            </a:r>
            <a:endParaRPr lang="de-D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115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27</a:t>
            </a:fld>
            <a:endParaRPr lang="de-DE" dirty="0"/>
          </a:p>
        </p:txBody>
      </p:sp>
      <p:sp>
        <p:nvSpPr>
          <p:cNvPr id="9" name="Abgerundetes Rechteck 8"/>
          <p:cNvSpPr/>
          <p:nvPr/>
        </p:nvSpPr>
        <p:spPr>
          <a:xfrm>
            <a:off x="3405340" y="4041068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Medien und Materialien: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Starterpaket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Kleinstkonzept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Öffentlichkeitsarbeit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0" name="Pfeil nach unten 9"/>
          <p:cNvSpPr/>
          <p:nvPr/>
        </p:nvSpPr>
        <p:spPr>
          <a:xfrm rot="16200000">
            <a:off x="2484935" y="2780928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Pfeil nach unten 12"/>
          <p:cNvSpPr/>
          <p:nvPr/>
        </p:nvSpPr>
        <p:spPr>
          <a:xfrm>
            <a:off x="4233433" y="2052969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Abgerundetes Rechteck 13"/>
          <p:cNvSpPr/>
          <p:nvPr/>
        </p:nvSpPr>
        <p:spPr>
          <a:xfrm>
            <a:off x="2735796" y="1196752"/>
            <a:ext cx="3276363" cy="75608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BKE Bundesverband und die  BKE Landesverbände berufen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276234" y="2528900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Persönliche Beratung              und Begleitung durch: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Impulswochen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Direkten Kontakt</a:t>
            </a:r>
          </a:p>
          <a:p>
            <a:pPr marL="285750" indent="-2857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Partnerschaften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1" name="Pfeil nach unten 10"/>
          <p:cNvSpPr/>
          <p:nvPr/>
        </p:nvSpPr>
        <p:spPr>
          <a:xfrm rot="10800000">
            <a:off x="4288209" y="3577034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Abgerundetes Rechteck 16"/>
          <p:cNvSpPr/>
          <p:nvPr/>
        </p:nvSpPr>
        <p:spPr>
          <a:xfrm>
            <a:off x="6480212" y="2533258"/>
            <a:ext cx="2016224" cy="1046275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dirty="0" smtClean="0">
                <a:solidFill>
                  <a:schemeClr val="bg1"/>
                </a:solidFill>
              </a:rPr>
              <a:t>Persönliche Begegnungen: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Aktionen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Schulungen</a:t>
            </a:r>
          </a:p>
          <a:p>
            <a:pPr marL="171450" indent="-171450">
              <a:buFontTx/>
              <a:buChar char="-"/>
            </a:pPr>
            <a:r>
              <a:rPr lang="de-DE" sz="1200" dirty="0" smtClean="0">
                <a:solidFill>
                  <a:schemeClr val="bg1"/>
                </a:solidFill>
              </a:rPr>
              <a:t>Gegenseitige Stärkung und Ermutigung</a:t>
            </a:r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6" name="Pfeil nach unten 15"/>
          <p:cNvSpPr/>
          <p:nvPr/>
        </p:nvSpPr>
        <p:spPr>
          <a:xfrm rot="5400000">
            <a:off x="6034332" y="2780928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22144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28</a:t>
            </a:fld>
            <a:endParaRPr lang="de-DE" dirty="0"/>
          </a:p>
        </p:txBody>
      </p:sp>
      <p:sp>
        <p:nvSpPr>
          <p:cNvPr id="7" name="Ellipse 6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29</a:t>
            </a:fld>
            <a:endParaRPr lang="de-DE" dirty="0"/>
          </a:p>
        </p:txBody>
      </p:sp>
      <p:sp>
        <p:nvSpPr>
          <p:cNvPr id="79" name="Ellipse 78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6" name="Rechteck 85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799692" y="2328659"/>
            <a:ext cx="4536504" cy="3690370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>
                <a:solidFill>
                  <a:schemeClr val="bg1"/>
                </a:solidFill>
              </a:rPr>
              <a:t>1. Transport </a:t>
            </a:r>
            <a:r>
              <a:rPr lang="de-DE" dirty="0">
                <a:solidFill>
                  <a:schemeClr val="bg1"/>
                </a:solidFill>
              </a:rPr>
              <a:t>an den </a:t>
            </a:r>
            <a:r>
              <a:rPr lang="de-DE" dirty="0" smtClean="0">
                <a:solidFill>
                  <a:schemeClr val="bg1"/>
                </a:solidFill>
              </a:rPr>
              <a:t>Menschen</a:t>
            </a:r>
          </a:p>
          <a:p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2. Suchtselbsthilfe transparenter </a:t>
            </a:r>
            <a:r>
              <a:rPr lang="de-DE" dirty="0" smtClean="0">
                <a:solidFill>
                  <a:schemeClr val="bg1"/>
                </a:solidFill>
              </a:rPr>
              <a:t>machen</a:t>
            </a:r>
          </a:p>
          <a:p>
            <a:endParaRPr lang="de-DE" dirty="0">
              <a:solidFill>
                <a:schemeClr val="bg1"/>
              </a:solidFill>
            </a:endParaRPr>
          </a:p>
          <a:p>
            <a:r>
              <a:rPr lang="de-DE" dirty="0">
                <a:solidFill>
                  <a:schemeClr val="bg1"/>
                </a:solidFill>
              </a:rPr>
              <a:t>3. Kooperation intern und extern</a:t>
            </a: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30</a:t>
            </a:fld>
            <a:endParaRPr lang="de-DE" dirty="0"/>
          </a:p>
        </p:txBody>
      </p:sp>
      <p:sp>
        <p:nvSpPr>
          <p:cNvPr id="79" name="Ellipse 78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5" name="Rechteck 84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86" name="Rechteck 85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95246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31</a:t>
            </a:fld>
            <a:endParaRPr lang="de-DE" dirty="0"/>
          </a:p>
        </p:txBody>
      </p:sp>
      <p:sp>
        <p:nvSpPr>
          <p:cNvPr id="79" name="Ellipse 78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4" name="Rechteck 83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85" name="Rechteck 84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86" name="Rechteck 85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088833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32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33</a:t>
            </a:fld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736812" y="2509250"/>
            <a:ext cx="5688632" cy="3542943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/>
              <a:t>VEREIN / Ortsgruppe:	 </a:t>
            </a:r>
            <a:r>
              <a:rPr lang="de-DE" sz="1200" b="1" dirty="0" smtClean="0"/>
              <a:t>……………………………………………………………………..….</a:t>
            </a:r>
            <a:endParaRPr lang="de-DE" sz="1200" dirty="0"/>
          </a:p>
          <a:p>
            <a:r>
              <a:rPr lang="de-DE" sz="1200" b="1" dirty="0"/>
              <a:t>Datum / Ort des Besuches: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Kooperationen </a:t>
            </a:r>
            <a:r>
              <a:rPr lang="de-DE" sz="1200" b="1" dirty="0"/>
              <a:t>vor Ort:	 </a:t>
            </a:r>
            <a:r>
              <a:rPr lang="de-DE" sz="1200" b="1" dirty="0" smtClean="0"/>
              <a:t>………………………………………………………………………... </a:t>
            </a:r>
            <a:r>
              <a:rPr lang="de-DE" sz="1200" b="1" dirty="0"/>
              <a:t>Öffentlichkeitsarbeit:	 </a:t>
            </a:r>
            <a:r>
              <a:rPr lang="de-DE" sz="1200" b="1" dirty="0" smtClean="0"/>
              <a:t>………………………………………………………………………... </a:t>
            </a:r>
            <a:r>
              <a:rPr lang="de-DE" sz="1200" b="1" dirty="0"/>
              <a:t>Webseitenauftritt: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b="1" dirty="0"/>
          </a:p>
          <a:p>
            <a:r>
              <a:rPr lang="de-DE" sz="1200" b="1" dirty="0" smtClean="0"/>
              <a:t>Gruppen-E-Mail</a:t>
            </a:r>
            <a:r>
              <a:rPr lang="de-DE" sz="1200" b="1" dirty="0"/>
              <a:t>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Eingesetztes </a:t>
            </a:r>
            <a:r>
              <a:rPr lang="de-DE" sz="1200" b="1" dirty="0"/>
              <a:t>Material: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Präsentationsinhalt</a:t>
            </a:r>
            <a:r>
              <a:rPr lang="de-DE" sz="1200" b="1" dirty="0"/>
              <a:t>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/>
              <a:t>Angewandte Methoden: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Selbstreflexion</a:t>
            </a:r>
            <a:r>
              <a:rPr lang="de-DE" sz="1200" b="1" dirty="0"/>
              <a:t>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Wie </a:t>
            </a:r>
            <a:r>
              <a:rPr lang="de-DE" sz="1200" b="1" dirty="0"/>
              <a:t>war die Atmosphäre: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Gruppenrückmeldung</a:t>
            </a:r>
            <a:r>
              <a:rPr lang="de-DE" sz="1200" b="1" dirty="0"/>
              <a:t>:	</a:t>
            </a:r>
            <a:r>
              <a:rPr lang="de-DE" sz="1200" dirty="0"/>
              <a:t>Projektanliegen verstanden                </a:t>
            </a:r>
            <a:r>
              <a:rPr lang="de-DE" sz="1200" dirty="0" smtClean="0"/>
              <a:t>   Ja </a:t>
            </a:r>
            <a:r>
              <a:rPr lang="de-DE" sz="1200" dirty="0"/>
              <a:t>□ Nein □</a:t>
            </a:r>
          </a:p>
          <a:p>
            <a:r>
              <a:rPr lang="de-DE" sz="1200" dirty="0"/>
              <a:t>	</a:t>
            </a:r>
            <a:r>
              <a:rPr lang="de-DE" sz="1200" dirty="0" smtClean="0"/>
              <a:t>	Projektpräsentation </a:t>
            </a:r>
            <a:r>
              <a:rPr lang="de-DE" sz="1200" dirty="0"/>
              <a:t>interessant          </a:t>
            </a:r>
            <a:r>
              <a:rPr lang="de-DE" sz="1200" dirty="0" smtClean="0"/>
              <a:t>  Ja </a:t>
            </a:r>
            <a:r>
              <a:rPr lang="de-DE" sz="1200" dirty="0"/>
              <a:t>□ Nein □	</a:t>
            </a:r>
            <a:r>
              <a:rPr lang="de-DE" sz="1200" dirty="0" smtClean="0"/>
              <a:t>	Bereitschaft </a:t>
            </a:r>
            <a:r>
              <a:rPr lang="de-DE" sz="1200" dirty="0"/>
              <a:t>zur Projektunterstützung </a:t>
            </a:r>
            <a:r>
              <a:rPr lang="de-DE" sz="1200" dirty="0" smtClean="0"/>
              <a:t> Ja </a:t>
            </a:r>
            <a:r>
              <a:rPr lang="de-DE" sz="1200" dirty="0"/>
              <a:t>□ Nein □</a:t>
            </a:r>
          </a:p>
          <a:p>
            <a:r>
              <a:rPr lang="de-DE" sz="1200" b="1" dirty="0"/>
              <a:t>Gruppenwünsche: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dirty="0"/>
              <a:t>			</a:t>
            </a:r>
          </a:p>
          <a:p>
            <a:r>
              <a:rPr lang="de-DE" sz="1200" dirty="0"/>
              <a:t>Datum / </a:t>
            </a:r>
            <a:r>
              <a:rPr lang="de-DE" sz="1200" dirty="0" smtClean="0"/>
              <a:t>Unterschrift:	</a:t>
            </a:r>
            <a:r>
              <a:rPr lang="de-DE" sz="1200" b="1" dirty="0"/>
              <a:t> ………………………………………………………………………...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34</a:t>
            </a:fld>
            <a:endParaRPr lang="de-DE" dirty="0"/>
          </a:p>
        </p:txBody>
      </p:sp>
      <p:sp>
        <p:nvSpPr>
          <p:cNvPr id="38" name="Ellipse 37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3" name="Rechteck 42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44" name="Rechteck 43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45" name="Rechteck 44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50" name="Gerade Verbindung mit Pfeil 49"/>
          <p:cNvCxnSpPr>
            <a:stCxn id="38" idx="2"/>
            <a:endCxn id="44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8" idx="2"/>
            <a:endCxn id="45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4543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35</a:t>
            </a:fld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736812" y="2509250"/>
            <a:ext cx="5688632" cy="3542943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200" b="1" dirty="0"/>
              <a:t>VEREIN / Ortsgruppe:	 </a:t>
            </a:r>
            <a:r>
              <a:rPr lang="de-DE" sz="1200" b="1" dirty="0" smtClean="0"/>
              <a:t>……………………………………………………………………..….</a:t>
            </a:r>
            <a:endParaRPr lang="de-DE" sz="1200" dirty="0"/>
          </a:p>
          <a:p>
            <a:r>
              <a:rPr lang="de-DE" sz="1200" b="1" dirty="0"/>
              <a:t>Datum / Ort des Besuches: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Kooperationen </a:t>
            </a:r>
            <a:r>
              <a:rPr lang="de-DE" sz="1200" b="1" dirty="0"/>
              <a:t>vor Ort:	 </a:t>
            </a:r>
            <a:r>
              <a:rPr lang="de-DE" sz="1200" b="1" dirty="0" smtClean="0"/>
              <a:t>………………………………………………………………………... </a:t>
            </a:r>
            <a:r>
              <a:rPr lang="de-DE" sz="1200" b="1" dirty="0"/>
              <a:t>Öffentlichkeitsarbeit:	 </a:t>
            </a:r>
            <a:r>
              <a:rPr lang="de-DE" sz="1200" b="1" dirty="0" smtClean="0"/>
              <a:t>………………………………………………………………………... </a:t>
            </a:r>
            <a:r>
              <a:rPr lang="de-DE" sz="1200" b="1" dirty="0"/>
              <a:t>Webseitenauftritt: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b="1" dirty="0"/>
          </a:p>
          <a:p>
            <a:r>
              <a:rPr lang="de-DE" sz="1200" b="1" dirty="0" smtClean="0"/>
              <a:t>Gruppen-E-Mail</a:t>
            </a:r>
            <a:r>
              <a:rPr lang="de-DE" sz="1200" b="1" dirty="0"/>
              <a:t>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Eingesetztes </a:t>
            </a:r>
            <a:r>
              <a:rPr lang="de-DE" sz="1200" b="1" dirty="0"/>
              <a:t>Material: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Präsentationsinhalt</a:t>
            </a:r>
            <a:r>
              <a:rPr lang="de-DE" sz="1200" b="1" dirty="0"/>
              <a:t>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/>
              <a:t>Angewandte Methoden: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Selbstreflexion</a:t>
            </a:r>
            <a:r>
              <a:rPr lang="de-DE" sz="1200" b="1" dirty="0"/>
              <a:t>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Wie </a:t>
            </a:r>
            <a:r>
              <a:rPr lang="de-DE" sz="1200" b="1" dirty="0"/>
              <a:t>war die Atmosphäre: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b="1" dirty="0" smtClean="0"/>
              <a:t>Gruppenrückmeldung</a:t>
            </a:r>
            <a:r>
              <a:rPr lang="de-DE" sz="1200" b="1" dirty="0"/>
              <a:t>:	</a:t>
            </a:r>
            <a:r>
              <a:rPr lang="de-DE" sz="1200" dirty="0"/>
              <a:t>Projektanliegen verstanden                </a:t>
            </a:r>
            <a:r>
              <a:rPr lang="de-DE" sz="1200" dirty="0" smtClean="0"/>
              <a:t>   Ja </a:t>
            </a:r>
            <a:r>
              <a:rPr lang="de-DE" sz="1200" dirty="0"/>
              <a:t>□ Nein □</a:t>
            </a:r>
          </a:p>
          <a:p>
            <a:r>
              <a:rPr lang="de-DE" sz="1200" dirty="0"/>
              <a:t>	</a:t>
            </a:r>
            <a:r>
              <a:rPr lang="de-DE" sz="1200" dirty="0" smtClean="0"/>
              <a:t>	Projektpräsentation </a:t>
            </a:r>
            <a:r>
              <a:rPr lang="de-DE" sz="1200" dirty="0"/>
              <a:t>interessant          </a:t>
            </a:r>
            <a:r>
              <a:rPr lang="de-DE" sz="1200" dirty="0" smtClean="0"/>
              <a:t>  Ja </a:t>
            </a:r>
            <a:r>
              <a:rPr lang="de-DE" sz="1200" dirty="0"/>
              <a:t>□ Nein □	</a:t>
            </a:r>
            <a:r>
              <a:rPr lang="de-DE" sz="1200" dirty="0" smtClean="0"/>
              <a:t>	Bereitschaft </a:t>
            </a:r>
            <a:r>
              <a:rPr lang="de-DE" sz="1200" dirty="0"/>
              <a:t>zur Projektunterstützung </a:t>
            </a:r>
            <a:r>
              <a:rPr lang="de-DE" sz="1200" dirty="0" smtClean="0"/>
              <a:t> Ja </a:t>
            </a:r>
            <a:r>
              <a:rPr lang="de-DE" sz="1200" dirty="0"/>
              <a:t>□ Nein □</a:t>
            </a:r>
          </a:p>
          <a:p>
            <a:r>
              <a:rPr lang="de-DE" sz="1200" b="1" dirty="0"/>
              <a:t>Gruppenwünsche:	 </a:t>
            </a:r>
            <a:r>
              <a:rPr lang="de-DE" sz="1200" b="1" dirty="0" smtClean="0"/>
              <a:t>………………………………………………………………………...</a:t>
            </a:r>
            <a:endParaRPr lang="de-DE" sz="1200" dirty="0"/>
          </a:p>
          <a:p>
            <a:r>
              <a:rPr lang="de-DE" sz="1200" dirty="0"/>
              <a:t>			</a:t>
            </a:r>
          </a:p>
          <a:p>
            <a:r>
              <a:rPr lang="de-DE" sz="1200" dirty="0"/>
              <a:t>Datum / </a:t>
            </a:r>
            <a:r>
              <a:rPr lang="de-DE" sz="1200" dirty="0" smtClean="0"/>
              <a:t>Unterschrift:	</a:t>
            </a:r>
            <a:r>
              <a:rPr lang="de-DE" sz="1200" b="1" dirty="0"/>
              <a:t> ………………………………………………………………………...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36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2257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37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6145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38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endCxn id="15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656448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39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endCxn id="15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21" idx="2"/>
            <a:endCxn id="22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6854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799692" y="2762966"/>
            <a:ext cx="5184576" cy="1741143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Was bisher geschehen ist im </a:t>
            </a:r>
          </a:p>
          <a:p>
            <a:pPr algn="ctr"/>
            <a:r>
              <a:rPr lang="de-DE" dirty="0" smtClean="0">
                <a:solidFill>
                  <a:schemeClr val="bg1"/>
                </a:solidFill>
              </a:rPr>
              <a:t>ersten Projektjahr 2016…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40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endCxn id="15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20" idx="2"/>
            <a:endCxn id="21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21" idx="2"/>
            <a:endCxn id="22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826512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41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endCxn id="15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20" idx="2"/>
            <a:endCxn id="21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21" idx="2"/>
            <a:endCxn id="22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9" name="Gerade Verbindung mit Pfeil 38"/>
          <p:cNvCxnSpPr/>
          <p:nvPr/>
        </p:nvCxnSpPr>
        <p:spPr>
          <a:xfrm>
            <a:off x="4414871" y="3379099"/>
            <a:ext cx="609854" cy="3957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28813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42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endCxn id="15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20" idx="2"/>
            <a:endCxn id="21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21" idx="2"/>
            <a:endCxn id="22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9" name="Gerade Verbindung mit Pfeil 38"/>
          <p:cNvCxnSpPr/>
          <p:nvPr/>
        </p:nvCxnSpPr>
        <p:spPr>
          <a:xfrm>
            <a:off x="4414871" y="3379099"/>
            <a:ext cx="609854" cy="3957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e 40"/>
          <p:cNvSpPr/>
          <p:nvPr/>
        </p:nvSpPr>
        <p:spPr>
          <a:xfrm>
            <a:off x="3650857" y="3774851"/>
            <a:ext cx="2747735" cy="86409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Transparenzperson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68319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43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endCxn id="15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20" idx="2"/>
            <a:endCxn id="21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21" idx="2"/>
            <a:endCxn id="22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8" name="Gerade Verbindung mit Pfeil 37"/>
          <p:cNvCxnSpPr/>
          <p:nvPr/>
        </p:nvCxnSpPr>
        <p:spPr>
          <a:xfrm flipH="1" flipV="1">
            <a:off x="6398592" y="4201734"/>
            <a:ext cx="768450" cy="19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>
            <a:off x="4414871" y="3379099"/>
            <a:ext cx="609854" cy="3957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e 40"/>
          <p:cNvSpPr/>
          <p:nvPr/>
        </p:nvSpPr>
        <p:spPr>
          <a:xfrm>
            <a:off x="3650857" y="3774851"/>
            <a:ext cx="2747735" cy="86409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Transparenzperson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09386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44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endCxn id="15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20" idx="2"/>
            <a:endCxn id="21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21" idx="2"/>
            <a:endCxn id="22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8" name="Gerade Verbindung mit Pfeil 37"/>
          <p:cNvCxnSpPr/>
          <p:nvPr/>
        </p:nvCxnSpPr>
        <p:spPr>
          <a:xfrm flipH="1" flipV="1">
            <a:off x="6398592" y="4206899"/>
            <a:ext cx="768450" cy="19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>
            <a:off x="4414871" y="3379099"/>
            <a:ext cx="609854" cy="3957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>
            <a:off x="5024725" y="4638947"/>
            <a:ext cx="597755" cy="41269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e 40"/>
          <p:cNvSpPr/>
          <p:nvPr/>
        </p:nvSpPr>
        <p:spPr>
          <a:xfrm>
            <a:off x="3650857" y="3774851"/>
            <a:ext cx="2747735" cy="86409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Transparenzperson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879699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45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endCxn id="15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20" idx="2"/>
            <a:endCxn id="21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21" idx="2"/>
            <a:endCxn id="22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8" name="Gerade Verbindung mit Pfeil 37"/>
          <p:cNvCxnSpPr/>
          <p:nvPr/>
        </p:nvCxnSpPr>
        <p:spPr>
          <a:xfrm flipH="1" flipV="1">
            <a:off x="6398592" y="4206899"/>
            <a:ext cx="768450" cy="19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>
            <a:off x="4414871" y="3379099"/>
            <a:ext cx="609854" cy="3957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>
            <a:off x="5024725" y="4638947"/>
            <a:ext cx="597755" cy="41269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e 40"/>
          <p:cNvSpPr/>
          <p:nvPr/>
        </p:nvSpPr>
        <p:spPr>
          <a:xfrm>
            <a:off x="3650857" y="3774851"/>
            <a:ext cx="2747735" cy="86409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Transparenzperson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2" name="Ellipse 41"/>
          <p:cNvSpPr/>
          <p:nvPr/>
        </p:nvSpPr>
        <p:spPr>
          <a:xfrm>
            <a:off x="4248612" y="5051642"/>
            <a:ext cx="2747735" cy="86409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Kooperationsperson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1229843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46</a:t>
            </a:fld>
            <a:endParaRPr lang="de-DE" dirty="0"/>
          </a:p>
        </p:txBody>
      </p:sp>
      <p:sp>
        <p:nvSpPr>
          <p:cNvPr id="15" name="Ellipse 14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21" name="Rechteck 20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22" name="Rechteck 21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26" name="Gerade Verbindung mit Pfeil 25"/>
          <p:cNvCxnSpPr>
            <a:stCxn id="15" idx="2"/>
            <a:endCxn id="20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mit Pfeil 26"/>
          <p:cNvCxnSpPr>
            <a:stCxn id="15" idx="2"/>
            <a:endCxn id="21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>
            <a:stCxn id="15" idx="2"/>
            <a:endCxn id="22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/>
          <p:cNvCxnSpPr>
            <a:endCxn id="15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 Verbindung mit Pfeil 31"/>
          <p:cNvCxnSpPr>
            <a:stCxn id="20" idx="2"/>
            <a:endCxn id="21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21" idx="2"/>
            <a:endCxn id="22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hteck 36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8" name="Gerade Verbindung mit Pfeil 37"/>
          <p:cNvCxnSpPr/>
          <p:nvPr/>
        </p:nvCxnSpPr>
        <p:spPr>
          <a:xfrm flipH="1" flipV="1">
            <a:off x="6398592" y="4206899"/>
            <a:ext cx="768450" cy="193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 Verbindung mit Pfeil 38"/>
          <p:cNvCxnSpPr/>
          <p:nvPr/>
        </p:nvCxnSpPr>
        <p:spPr>
          <a:xfrm>
            <a:off x="4414871" y="3379099"/>
            <a:ext cx="609854" cy="3957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/>
          <p:nvPr/>
        </p:nvCxnSpPr>
        <p:spPr>
          <a:xfrm>
            <a:off x="5024725" y="4638947"/>
            <a:ext cx="597755" cy="41269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lipse 40"/>
          <p:cNvSpPr/>
          <p:nvPr/>
        </p:nvSpPr>
        <p:spPr>
          <a:xfrm>
            <a:off x="3650857" y="3774851"/>
            <a:ext cx="2747735" cy="86409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Transparenzperson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2" name="Ellipse 41"/>
          <p:cNvSpPr/>
          <p:nvPr/>
        </p:nvSpPr>
        <p:spPr>
          <a:xfrm>
            <a:off x="4248612" y="5051642"/>
            <a:ext cx="2747735" cy="86409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Kooperationsperson</a:t>
            </a:r>
            <a:endParaRPr lang="de-DE" sz="15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43" name="Gerade Verbindung mit Pfeil 42"/>
          <p:cNvCxnSpPr/>
          <p:nvPr/>
        </p:nvCxnSpPr>
        <p:spPr>
          <a:xfrm flipH="1">
            <a:off x="5626311" y="4226252"/>
            <a:ext cx="1544562" cy="8253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11234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47</a:t>
            </a:fld>
            <a:endParaRPr lang="de-DE" dirty="0"/>
          </a:p>
        </p:txBody>
      </p:sp>
      <p:sp>
        <p:nvSpPr>
          <p:cNvPr id="53" name="Ellipse 52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500" b="1" dirty="0" smtClean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de-DE" sz="15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Multiplikationsperson </a:t>
            </a:r>
            <a:r>
              <a:rPr lang="de-DE" sz="15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Transparenzperson</a:t>
            </a:r>
          </a:p>
          <a:p>
            <a:pPr algn="ctr"/>
            <a:r>
              <a:rPr lang="de-DE" sz="1500" b="1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Kooperationsperson</a:t>
            </a:r>
          </a:p>
          <a:p>
            <a:pPr algn="ctr"/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59" name="Rechteck 58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64" name="Gerade Verbindung mit Pfeil 63"/>
          <p:cNvCxnSpPr>
            <a:stCxn id="53" idx="2"/>
            <a:endCxn id="58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53" idx="2"/>
            <a:endCxn id="59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53" idx="2"/>
            <a:endCxn id="60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endCxn id="53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58" idx="2"/>
            <a:endCxn id="59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59" idx="2"/>
            <a:endCxn id="60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 7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48</a:t>
            </a:fld>
            <a:endParaRPr lang="de-DE" dirty="0"/>
          </a:p>
        </p:txBody>
      </p:sp>
      <p:sp>
        <p:nvSpPr>
          <p:cNvPr id="53" name="Ellipse 52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59" name="Rechteck 58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64" name="Gerade Verbindung mit Pfeil 63"/>
          <p:cNvCxnSpPr>
            <a:stCxn id="53" idx="2"/>
            <a:endCxn id="58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53" idx="2"/>
            <a:endCxn id="59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53" idx="2"/>
            <a:endCxn id="60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endCxn id="53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58" idx="2"/>
            <a:endCxn id="59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59" idx="2"/>
            <a:endCxn id="60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 7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9732232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49</a:t>
            </a:fld>
            <a:endParaRPr lang="de-DE" dirty="0"/>
          </a:p>
        </p:txBody>
      </p:sp>
      <p:sp>
        <p:nvSpPr>
          <p:cNvPr id="53" name="Ellipse 52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59" name="Rechteck 58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64" name="Gerade Verbindung mit Pfeil 63"/>
          <p:cNvCxnSpPr>
            <a:stCxn id="53" idx="2"/>
            <a:endCxn id="58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53" idx="2"/>
            <a:endCxn id="59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53" idx="2"/>
            <a:endCxn id="60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mit Pfeil 66"/>
          <p:cNvCxnSpPr>
            <a:stCxn id="53" idx="0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endCxn id="53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58" idx="2"/>
            <a:endCxn id="59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59" idx="2"/>
            <a:endCxn id="60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 7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8194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799692" y="2762966"/>
            <a:ext cx="5184576" cy="1741143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Planungsphase - Konzeptentwicklung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50</a:t>
            </a:fld>
            <a:endParaRPr lang="de-DE" dirty="0"/>
          </a:p>
        </p:txBody>
      </p:sp>
      <p:sp>
        <p:nvSpPr>
          <p:cNvPr id="53" name="Ellipse 52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59" name="Rechteck 58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64" name="Gerade Verbindung mit Pfeil 63"/>
          <p:cNvCxnSpPr>
            <a:stCxn id="53" idx="2"/>
            <a:endCxn id="58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53" idx="2"/>
            <a:endCxn id="59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53" idx="2"/>
            <a:endCxn id="60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rade Verbindung mit Pfeil 66"/>
          <p:cNvCxnSpPr/>
          <p:nvPr/>
        </p:nvCxnSpPr>
        <p:spPr>
          <a:xfrm flipH="1" flipV="1">
            <a:off x="2625653" y="1916832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endCxn id="53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58" idx="2"/>
            <a:endCxn id="59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59" idx="2"/>
            <a:endCxn id="60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 7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sp>
        <p:nvSpPr>
          <p:cNvPr id="27" name="Rechteck 26"/>
          <p:cNvSpPr/>
          <p:nvPr/>
        </p:nvSpPr>
        <p:spPr>
          <a:xfrm>
            <a:off x="1004985" y="1562905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Identität in die Netzwerke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60967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51</a:t>
            </a:fld>
            <a:endParaRPr lang="de-DE" dirty="0"/>
          </a:p>
        </p:txBody>
      </p:sp>
      <p:sp>
        <p:nvSpPr>
          <p:cNvPr id="53" name="Ellipse 52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59" name="Rechteck 58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64" name="Gerade Verbindung mit Pfeil 63"/>
          <p:cNvCxnSpPr>
            <a:stCxn id="53" idx="2"/>
            <a:endCxn id="58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53" idx="2"/>
            <a:endCxn id="59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53" idx="2"/>
            <a:endCxn id="60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endCxn id="53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mit Pfeil 68"/>
          <p:cNvCxnSpPr>
            <a:stCxn id="58" idx="0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58" idx="2"/>
            <a:endCxn id="59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59" idx="2"/>
            <a:endCxn id="60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 7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1004985" y="1562905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Identität in die Netzwerke</a:t>
            </a:r>
            <a:endParaRPr lang="de-DE" dirty="0"/>
          </a:p>
        </p:txBody>
      </p:sp>
      <p:cxnSp>
        <p:nvCxnSpPr>
          <p:cNvPr id="35" name="Gerade Verbindung mit Pfeil 34"/>
          <p:cNvCxnSpPr/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1630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52</a:t>
            </a:fld>
            <a:endParaRPr lang="de-DE" dirty="0"/>
          </a:p>
        </p:txBody>
      </p:sp>
      <p:sp>
        <p:nvSpPr>
          <p:cNvPr id="53" name="Ellipse 52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59" name="Rechteck 58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64" name="Gerade Verbindung mit Pfeil 63"/>
          <p:cNvCxnSpPr>
            <a:stCxn id="53" idx="2"/>
            <a:endCxn id="58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53" idx="2"/>
            <a:endCxn id="59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53" idx="2"/>
            <a:endCxn id="60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endCxn id="53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mit Pfeil 68"/>
          <p:cNvCxnSpPr>
            <a:stCxn id="58" idx="0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58" idx="2"/>
            <a:endCxn id="59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59" idx="2"/>
            <a:endCxn id="60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 7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5" name="Gerade Verbindung mit Pfeil 34"/>
          <p:cNvCxnSpPr/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1005473" y="1556792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Tx/>
              <a:buChar char="-"/>
            </a:pPr>
            <a:r>
              <a:rPr lang="de-DE" sz="1200" dirty="0" smtClean="0"/>
              <a:t>Rhetorik</a:t>
            </a:r>
          </a:p>
          <a:p>
            <a:pPr marL="171450" indent="-171450">
              <a:buFontTx/>
              <a:buChar char="-"/>
            </a:pPr>
            <a:r>
              <a:rPr lang="de-DE" sz="1200" dirty="0" smtClean="0"/>
              <a:t>Präsentation</a:t>
            </a:r>
          </a:p>
          <a:p>
            <a:pPr marL="171450" indent="-171450">
              <a:buFontTx/>
              <a:buChar char="-"/>
            </a:pPr>
            <a:r>
              <a:rPr lang="de-DE" sz="1200" dirty="0" smtClean="0"/>
              <a:t>Haltung</a:t>
            </a:r>
          </a:p>
          <a:p>
            <a:pPr marL="171450" indent="-171450">
              <a:buFontTx/>
              <a:buChar char="-"/>
            </a:pPr>
            <a:r>
              <a:rPr lang="de-DE" sz="1200" dirty="0" smtClean="0"/>
              <a:t>Verbindlichkeit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400555600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53</a:t>
            </a:fld>
            <a:endParaRPr lang="de-DE" dirty="0"/>
          </a:p>
        </p:txBody>
      </p:sp>
      <p:sp>
        <p:nvSpPr>
          <p:cNvPr id="53" name="Ellipse 52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59" name="Rechteck 58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64" name="Gerade Verbindung mit Pfeil 63"/>
          <p:cNvCxnSpPr>
            <a:stCxn id="53" idx="2"/>
            <a:endCxn id="58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53" idx="2"/>
            <a:endCxn id="59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53" idx="2"/>
            <a:endCxn id="60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endCxn id="53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mit Pfeil 68"/>
          <p:cNvCxnSpPr>
            <a:stCxn id="58" idx="0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58" idx="2"/>
            <a:endCxn id="59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59" idx="2"/>
            <a:endCxn id="60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 7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5" name="Gerade Verbindung mit Pfeil 34"/>
          <p:cNvCxnSpPr/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Kontakte und Kooperationen</a:t>
            </a:r>
          </a:p>
        </p:txBody>
      </p:sp>
    </p:spTree>
    <p:extLst>
      <p:ext uri="{BB962C8B-B14F-4D97-AF65-F5344CB8AC3E}">
        <p14:creationId xmlns:p14="http://schemas.microsoft.com/office/powerpoint/2010/main" val="278589043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54</a:t>
            </a:fld>
            <a:endParaRPr lang="de-DE" dirty="0"/>
          </a:p>
        </p:txBody>
      </p:sp>
      <p:sp>
        <p:nvSpPr>
          <p:cNvPr id="53" name="Ellipse 52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59" name="Rechteck 58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64" name="Gerade Verbindung mit Pfeil 63"/>
          <p:cNvCxnSpPr>
            <a:stCxn id="53" idx="2"/>
            <a:endCxn id="58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53" idx="2"/>
            <a:endCxn id="59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53" idx="2"/>
            <a:endCxn id="60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endCxn id="53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mit Pfeil 68"/>
          <p:cNvCxnSpPr>
            <a:stCxn id="58" idx="0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58" idx="2"/>
            <a:endCxn id="59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59" idx="2"/>
            <a:endCxn id="60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 7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5" name="Gerade Verbindung mit Pfeil 34"/>
          <p:cNvCxnSpPr/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Tx/>
              <a:buChar char="-"/>
            </a:pPr>
            <a:r>
              <a:rPr lang="de-DE" sz="1200" dirty="0" smtClean="0"/>
              <a:t>Fachkliniken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Haus- u. Fachärzte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Selbsthilfegremien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Gemeinden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84384424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Gruppe 4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55</a:t>
            </a:fld>
            <a:endParaRPr lang="de-DE" dirty="0"/>
          </a:p>
        </p:txBody>
      </p:sp>
      <p:sp>
        <p:nvSpPr>
          <p:cNvPr id="53" name="Ellipse 52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8" name="Rechteck 57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59" name="Rechteck 58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60" name="Rechteck 59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64" name="Gerade Verbindung mit Pfeil 63"/>
          <p:cNvCxnSpPr>
            <a:stCxn id="53" idx="2"/>
            <a:endCxn id="58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Gerade Verbindung mit Pfeil 64"/>
          <p:cNvCxnSpPr>
            <a:stCxn id="53" idx="2"/>
            <a:endCxn id="59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rade Verbindung mit Pfeil 65"/>
          <p:cNvCxnSpPr>
            <a:stCxn id="53" idx="2"/>
            <a:endCxn id="60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 Verbindung mit Pfeil 67"/>
          <p:cNvCxnSpPr>
            <a:endCxn id="53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 Verbindung mit Pfeil 68"/>
          <p:cNvCxnSpPr>
            <a:stCxn id="58" idx="0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 Verbindung mit Pfeil 69"/>
          <p:cNvCxnSpPr>
            <a:stCxn id="58" idx="2"/>
            <a:endCxn id="59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 Verbindung mit Pfeil 70"/>
          <p:cNvCxnSpPr>
            <a:stCxn id="59" idx="2"/>
            <a:endCxn id="60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hteck 7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cxnSp>
        <p:nvCxnSpPr>
          <p:cNvPr id="35" name="Gerade Verbindung mit Pfeil 34"/>
          <p:cNvCxnSpPr/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0630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56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57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Kontakte und Kooperationen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58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113651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eck 27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Kontakte und Kooperationen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59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6960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1799692" y="2762966"/>
            <a:ext cx="5184576" cy="228621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Planungsphase – Konzeptentwicklung</a:t>
            </a:r>
          </a:p>
          <a:p>
            <a:pPr algn="ctr"/>
            <a:endParaRPr lang="de-DE" dirty="0" smtClean="0">
              <a:solidFill>
                <a:schemeClr val="bg1"/>
              </a:solidFill>
            </a:endParaRPr>
          </a:p>
          <a:p>
            <a:pPr marL="1257300" lvl="2" indent="-342900">
              <a:buAutoNum type="arabicPeriod"/>
            </a:pPr>
            <a:r>
              <a:rPr lang="de-DE" sz="1600" dirty="0" smtClean="0">
                <a:solidFill>
                  <a:schemeClr val="bg1"/>
                </a:solidFill>
              </a:rPr>
              <a:t>Zukunftswerkstatt</a:t>
            </a:r>
          </a:p>
          <a:p>
            <a:pPr marL="1257300" lvl="2" indent="-342900">
              <a:buAutoNum type="arabicPeriod"/>
            </a:pPr>
            <a:r>
              <a:rPr lang="de-DE" sz="1600" dirty="0" smtClean="0">
                <a:solidFill>
                  <a:schemeClr val="bg1"/>
                </a:solidFill>
              </a:rPr>
              <a:t>Treffen der Fachgruppe Organisation</a:t>
            </a:r>
          </a:p>
          <a:p>
            <a:pPr marL="1257300" lvl="2" indent="-342900">
              <a:buAutoNum type="arabicPeriod"/>
            </a:pPr>
            <a:r>
              <a:rPr lang="de-DE" sz="1600" dirty="0" smtClean="0">
                <a:solidFill>
                  <a:schemeClr val="bg1"/>
                </a:solidFill>
              </a:rPr>
              <a:t>Expertentreffen</a:t>
            </a:r>
          </a:p>
          <a:p>
            <a:pPr marL="1257300" lvl="2" indent="-342900">
              <a:buAutoNum type="arabicPeriod"/>
            </a:pPr>
            <a:r>
              <a:rPr lang="de-DE" sz="1600" dirty="0" smtClean="0">
                <a:solidFill>
                  <a:schemeClr val="bg1"/>
                </a:solidFill>
              </a:rPr>
              <a:t>Leitungsworkshop</a:t>
            </a:r>
          </a:p>
          <a:p>
            <a:pPr marL="1257300" lvl="2" indent="-342900">
              <a:buAutoNum type="arabicPeriod"/>
            </a:pPr>
            <a:r>
              <a:rPr lang="de-DE" sz="1600" dirty="0" smtClean="0">
                <a:solidFill>
                  <a:schemeClr val="bg1"/>
                </a:solidFill>
              </a:rPr>
              <a:t>Referentencoaching </a:t>
            </a:r>
            <a:endParaRPr lang="de-DE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507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hteck 26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Gruppe 5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60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35414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61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1821221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62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699201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hteck 26"/>
          <p:cNvSpPr/>
          <p:nvPr/>
        </p:nvSpPr>
        <p:spPr>
          <a:xfrm>
            <a:off x="6200996" y="1575114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Kontakte und Kooperationen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63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363287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64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2" idx="3"/>
          </p:cNvCxnSpPr>
          <p:nvPr/>
        </p:nvCxnSpPr>
        <p:spPr>
          <a:xfrm>
            <a:off x="5193249" y="1664804"/>
            <a:ext cx="1007747" cy="266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  <p:sp>
        <p:nvSpPr>
          <p:cNvPr id="27" name="Rechteck 26"/>
          <p:cNvSpPr/>
          <p:nvPr/>
        </p:nvSpPr>
        <p:spPr>
          <a:xfrm>
            <a:off x="6200996" y="1575114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Kontakte und Kooperationen</a:t>
            </a:r>
          </a:p>
        </p:txBody>
      </p:sp>
    </p:spTree>
    <p:extLst>
      <p:ext uri="{BB962C8B-B14F-4D97-AF65-F5344CB8AC3E}">
        <p14:creationId xmlns:p14="http://schemas.microsoft.com/office/powerpoint/2010/main" val="80612273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/>
        </p:nvSpPr>
        <p:spPr>
          <a:xfrm>
            <a:off x="6200996" y="1575114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Gruppe 6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65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2" idx="3"/>
          </p:cNvCxnSpPr>
          <p:nvPr/>
        </p:nvCxnSpPr>
        <p:spPr>
          <a:xfrm>
            <a:off x="5193249" y="1664804"/>
            <a:ext cx="1007747" cy="266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586569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66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6200996" y="1571228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6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  <a:endCxn id="34" idx="1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2" idx="3"/>
            <a:endCxn id="34" idx="1"/>
          </p:cNvCxnSpPr>
          <p:nvPr/>
        </p:nvCxnSpPr>
        <p:spPr>
          <a:xfrm>
            <a:off x="5193249" y="1664804"/>
            <a:ext cx="1007747" cy="266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561736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67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6200996" y="1571228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6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  <a:endCxn id="34" idx="1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>
            <a:stCxn id="31" idx="6"/>
          </p:cNvCxnSpPr>
          <p:nvPr/>
        </p:nvCxnSpPr>
        <p:spPr>
          <a:xfrm>
            <a:off x="5803477" y="2947304"/>
            <a:ext cx="12076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2" idx="3"/>
            <a:endCxn id="34" idx="1"/>
          </p:cNvCxnSpPr>
          <p:nvPr/>
        </p:nvCxnSpPr>
        <p:spPr>
          <a:xfrm>
            <a:off x="5193249" y="1664804"/>
            <a:ext cx="1007747" cy="266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1430518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hteck 26"/>
          <p:cNvSpPr/>
          <p:nvPr/>
        </p:nvSpPr>
        <p:spPr>
          <a:xfrm>
            <a:off x="7011086" y="2587264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Kontakte und Kooperationen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68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6200996" y="1571228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6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  <a:endCxn id="34" idx="1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>
            <a:stCxn id="31" idx="6"/>
          </p:cNvCxnSpPr>
          <p:nvPr/>
        </p:nvCxnSpPr>
        <p:spPr>
          <a:xfrm>
            <a:off x="5803477" y="2947304"/>
            <a:ext cx="12076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2" idx="3"/>
            <a:endCxn id="34" idx="1"/>
          </p:cNvCxnSpPr>
          <p:nvPr/>
        </p:nvCxnSpPr>
        <p:spPr>
          <a:xfrm>
            <a:off x="5193249" y="1664804"/>
            <a:ext cx="1007747" cy="266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0826071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hteck 26"/>
          <p:cNvSpPr/>
          <p:nvPr/>
        </p:nvSpPr>
        <p:spPr>
          <a:xfrm>
            <a:off x="7011086" y="2587264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Kontakte und Kooperationen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69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6200996" y="1571228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6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  <a:endCxn id="34" idx="1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>
            <a:stCxn id="31" idx="6"/>
          </p:cNvCxnSpPr>
          <p:nvPr/>
        </p:nvCxnSpPr>
        <p:spPr>
          <a:xfrm>
            <a:off x="5803477" y="2947304"/>
            <a:ext cx="12076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2" idx="3"/>
            <a:endCxn id="34" idx="1"/>
          </p:cNvCxnSpPr>
          <p:nvPr/>
        </p:nvCxnSpPr>
        <p:spPr>
          <a:xfrm>
            <a:off x="5193249" y="1664804"/>
            <a:ext cx="1007747" cy="266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>
            <a:stCxn id="34" idx="2"/>
          </p:cNvCxnSpPr>
          <p:nvPr/>
        </p:nvCxnSpPr>
        <p:spPr>
          <a:xfrm>
            <a:off x="7011086" y="2291308"/>
            <a:ext cx="810090" cy="2959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87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39801" y="3897052"/>
            <a:ext cx="8218487" cy="25286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975" indent="-180975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1698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3150" indent="-158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2400" dirty="0" smtClean="0">
              <a:solidFill>
                <a:schemeClr val="tx1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468313" y="6035839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799452" y="1304764"/>
            <a:ext cx="3276363" cy="75608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2017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Multiplikationsperson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 </a:t>
            </a:r>
            <a:r>
              <a:rPr lang="de-DE" sz="1200" dirty="0">
                <a:solidFill>
                  <a:schemeClr val="bg1"/>
                </a:solidFill>
              </a:rPr>
              <a:t>+ Herbst</a:t>
            </a:r>
          </a:p>
          <a:p>
            <a:pPr algn="ctr"/>
            <a:endParaRPr lang="de-DE" sz="12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31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hteck 26"/>
          <p:cNvSpPr/>
          <p:nvPr/>
        </p:nvSpPr>
        <p:spPr>
          <a:xfrm>
            <a:off x="7011086" y="2587264"/>
            <a:ext cx="1620180" cy="7200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Gruppe 7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70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6200996" y="1571228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6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  <a:endCxn id="34" idx="1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>
            <a:stCxn id="31" idx="6"/>
          </p:cNvCxnSpPr>
          <p:nvPr/>
        </p:nvCxnSpPr>
        <p:spPr>
          <a:xfrm>
            <a:off x="5803477" y="2947304"/>
            <a:ext cx="12076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2" idx="3"/>
            <a:endCxn id="34" idx="1"/>
          </p:cNvCxnSpPr>
          <p:nvPr/>
        </p:nvCxnSpPr>
        <p:spPr>
          <a:xfrm>
            <a:off x="5193249" y="1664804"/>
            <a:ext cx="1007747" cy="266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>
            <a:stCxn id="34" idx="2"/>
          </p:cNvCxnSpPr>
          <p:nvPr/>
        </p:nvCxnSpPr>
        <p:spPr>
          <a:xfrm>
            <a:off x="7011086" y="2291308"/>
            <a:ext cx="810090" cy="2959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1420492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71</a:t>
            </a:fld>
            <a:endParaRPr lang="de-DE" dirty="0"/>
          </a:p>
        </p:txBody>
      </p:sp>
      <p:sp>
        <p:nvSpPr>
          <p:cNvPr id="31" name="Ellipse 30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Regionalteam +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3" name="Rechteck 32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6200996" y="1571228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6</a:t>
            </a:r>
            <a:endParaRPr lang="de-DE" dirty="0"/>
          </a:p>
        </p:txBody>
      </p:sp>
      <p:sp>
        <p:nvSpPr>
          <p:cNvPr id="35" name="Rechteck 34"/>
          <p:cNvSpPr/>
          <p:nvPr/>
        </p:nvSpPr>
        <p:spPr>
          <a:xfrm>
            <a:off x="7011086" y="25872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7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39" name="Gerade Verbindung mit Pfeil 38"/>
          <p:cNvCxnSpPr>
            <a:stCxn id="31" idx="0"/>
            <a:endCxn id="32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31" idx="0"/>
            <a:endCxn id="34" idx="1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/>
          <p:cNvCxnSpPr>
            <a:stCxn id="31" idx="6"/>
            <a:endCxn id="35" idx="1"/>
          </p:cNvCxnSpPr>
          <p:nvPr/>
        </p:nvCxnSpPr>
        <p:spPr>
          <a:xfrm>
            <a:off x="5803477" y="2947304"/>
            <a:ext cx="12076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1" idx="2"/>
            <a:endCxn id="36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1" idx="2"/>
            <a:endCxn id="37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1" idx="2"/>
            <a:endCxn id="38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1" idx="0"/>
            <a:endCxn id="33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endCxn id="31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6" idx="0"/>
            <a:endCxn id="33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36" idx="2"/>
            <a:endCxn id="37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2"/>
            <a:endCxn id="38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3" idx="3"/>
            <a:endCxn id="32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2" idx="3"/>
            <a:endCxn id="34" idx="1"/>
          </p:cNvCxnSpPr>
          <p:nvPr/>
        </p:nvCxnSpPr>
        <p:spPr>
          <a:xfrm>
            <a:off x="5193249" y="1664804"/>
            <a:ext cx="1007747" cy="266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>
            <a:stCxn id="34" idx="2"/>
            <a:endCxn id="35" idx="0"/>
          </p:cNvCxnSpPr>
          <p:nvPr/>
        </p:nvCxnSpPr>
        <p:spPr>
          <a:xfrm>
            <a:off x="7011086" y="2291308"/>
            <a:ext cx="810090" cy="2959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hteck 52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510218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llipse 31"/>
          <p:cNvSpPr/>
          <p:nvPr/>
        </p:nvSpPr>
        <p:spPr>
          <a:xfrm>
            <a:off x="3055742" y="2515256"/>
            <a:ext cx="2747735" cy="864096"/>
          </a:xfrm>
          <a:prstGeom prst="ellipse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Regionalverband</a:t>
            </a:r>
            <a:endParaRPr lang="de-DE" sz="1600" b="1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3573069" y="13047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5</a:t>
            </a:r>
            <a:endParaRPr lang="de-DE" dirty="0"/>
          </a:p>
        </p:txBody>
      </p:sp>
      <p:sp>
        <p:nvSpPr>
          <p:cNvPr id="34" name="Rechteck 33"/>
          <p:cNvSpPr/>
          <p:nvPr/>
        </p:nvSpPr>
        <p:spPr>
          <a:xfrm>
            <a:off x="1005473" y="1559430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4</a:t>
            </a:r>
            <a:endParaRPr lang="de-DE" dirty="0"/>
          </a:p>
        </p:txBody>
      </p:sp>
      <p:sp>
        <p:nvSpPr>
          <p:cNvPr id="35" name="Rechteck 34"/>
          <p:cNvSpPr/>
          <p:nvPr/>
        </p:nvSpPr>
        <p:spPr>
          <a:xfrm>
            <a:off x="6200996" y="1571228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6</a:t>
            </a:r>
            <a:endParaRPr lang="de-DE" dirty="0"/>
          </a:p>
        </p:txBody>
      </p:sp>
      <p:sp>
        <p:nvSpPr>
          <p:cNvPr id="36" name="Rechteck 35"/>
          <p:cNvSpPr/>
          <p:nvPr/>
        </p:nvSpPr>
        <p:spPr>
          <a:xfrm>
            <a:off x="7011086" y="2587264"/>
            <a:ext cx="1620180" cy="7200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7</a:t>
            </a:r>
            <a:endParaRPr lang="de-DE" dirty="0"/>
          </a:p>
        </p:txBody>
      </p:sp>
      <p:sp>
        <p:nvSpPr>
          <p:cNvPr id="37" name="Rechteck 36"/>
          <p:cNvSpPr/>
          <p:nvPr/>
        </p:nvSpPr>
        <p:spPr>
          <a:xfrm>
            <a:off x="195383" y="2587264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3</a:t>
            </a:r>
            <a:endParaRPr lang="de-DE" dirty="0"/>
          </a:p>
        </p:txBody>
      </p:sp>
      <p:sp>
        <p:nvSpPr>
          <p:cNvPr id="38" name="Rechteck 37"/>
          <p:cNvSpPr/>
          <p:nvPr/>
        </p:nvSpPr>
        <p:spPr>
          <a:xfrm>
            <a:off x="792247" y="3639797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2</a:t>
            </a:r>
            <a:endParaRPr lang="de-DE" dirty="0"/>
          </a:p>
        </p:txBody>
      </p:sp>
      <p:sp>
        <p:nvSpPr>
          <p:cNvPr id="39" name="Rechteck 38"/>
          <p:cNvSpPr/>
          <p:nvPr/>
        </p:nvSpPr>
        <p:spPr>
          <a:xfrm>
            <a:off x="1815563" y="4691855"/>
            <a:ext cx="16201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BKE Gruppe 1</a:t>
            </a:r>
            <a:endParaRPr lang="de-DE" dirty="0"/>
          </a:p>
        </p:txBody>
      </p:sp>
      <p:cxnSp>
        <p:nvCxnSpPr>
          <p:cNvPr id="41" name="Gerade Verbindung mit Pfeil 40"/>
          <p:cNvCxnSpPr>
            <a:stCxn id="32" idx="0"/>
            <a:endCxn id="33" idx="2"/>
          </p:cNvCxnSpPr>
          <p:nvPr/>
        </p:nvCxnSpPr>
        <p:spPr>
          <a:xfrm flipH="1" flipV="1">
            <a:off x="4383159" y="2024844"/>
            <a:ext cx="46451" cy="4904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/>
          <p:cNvCxnSpPr>
            <a:stCxn id="32" idx="0"/>
            <a:endCxn id="35" idx="1"/>
          </p:cNvCxnSpPr>
          <p:nvPr/>
        </p:nvCxnSpPr>
        <p:spPr>
          <a:xfrm flipV="1">
            <a:off x="4429610" y="1931268"/>
            <a:ext cx="1771386" cy="5839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32" idx="6"/>
            <a:endCxn id="36" idx="1"/>
          </p:cNvCxnSpPr>
          <p:nvPr/>
        </p:nvCxnSpPr>
        <p:spPr>
          <a:xfrm>
            <a:off x="5803477" y="2947304"/>
            <a:ext cx="120760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32" idx="2"/>
            <a:endCxn id="37" idx="3"/>
          </p:cNvCxnSpPr>
          <p:nvPr/>
        </p:nvCxnSpPr>
        <p:spPr>
          <a:xfrm flipH="1">
            <a:off x="1815563" y="2947304"/>
            <a:ext cx="12401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>
            <a:stCxn id="32" idx="2"/>
            <a:endCxn id="38" idx="3"/>
          </p:cNvCxnSpPr>
          <p:nvPr/>
        </p:nvCxnSpPr>
        <p:spPr>
          <a:xfrm flipH="1">
            <a:off x="2412427" y="2947304"/>
            <a:ext cx="643315" cy="105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 Verbindung mit Pfeil 45"/>
          <p:cNvCxnSpPr>
            <a:stCxn id="32" idx="2"/>
            <a:endCxn id="39" idx="0"/>
          </p:cNvCxnSpPr>
          <p:nvPr/>
        </p:nvCxnSpPr>
        <p:spPr>
          <a:xfrm flipH="1">
            <a:off x="2625653" y="2947304"/>
            <a:ext cx="430089" cy="17445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rade Verbindung mit Pfeil 46"/>
          <p:cNvCxnSpPr>
            <a:stCxn id="32" idx="0"/>
            <a:endCxn id="34" idx="3"/>
          </p:cNvCxnSpPr>
          <p:nvPr/>
        </p:nvCxnSpPr>
        <p:spPr>
          <a:xfrm flipH="1" flipV="1">
            <a:off x="2625653" y="1919470"/>
            <a:ext cx="1803957" cy="5957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endCxn id="32" idx="6"/>
          </p:cNvCxnSpPr>
          <p:nvPr/>
        </p:nvCxnSpPr>
        <p:spPr>
          <a:xfrm flipH="1" flipV="1">
            <a:off x="5803477" y="2947304"/>
            <a:ext cx="1378304" cy="12792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>
            <a:stCxn id="37" idx="0"/>
            <a:endCxn id="34" idx="2"/>
          </p:cNvCxnSpPr>
          <p:nvPr/>
        </p:nvCxnSpPr>
        <p:spPr>
          <a:xfrm flipV="1">
            <a:off x="1005473" y="2279510"/>
            <a:ext cx="810090" cy="30775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>
            <a:stCxn id="37" idx="2"/>
            <a:endCxn id="38" idx="0"/>
          </p:cNvCxnSpPr>
          <p:nvPr/>
        </p:nvCxnSpPr>
        <p:spPr>
          <a:xfrm>
            <a:off x="1005473" y="3307344"/>
            <a:ext cx="596864" cy="33245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>
            <a:stCxn id="38" idx="2"/>
            <a:endCxn id="39" idx="0"/>
          </p:cNvCxnSpPr>
          <p:nvPr/>
        </p:nvCxnSpPr>
        <p:spPr>
          <a:xfrm>
            <a:off x="1602337" y="4359877"/>
            <a:ext cx="1023316" cy="33197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>
            <a:stCxn id="34" idx="3"/>
            <a:endCxn id="33" idx="1"/>
          </p:cNvCxnSpPr>
          <p:nvPr/>
        </p:nvCxnSpPr>
        <p:spPr>
          <a:xfrm flipV="1">
            <a:off x="2625653" y="1664804"/>
            <a:ext cx="947416" cy="2546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/>
          <p:cNvCxnSpPr>
            <a:stCxn id="33" idx="3"/>
            <a:endCxn id="35" idx="1"/>
          </p:cNvCxnSpPr>
          <p:nvPr/>
        </p:nvCxnSpPr>
        <p:spPr>
          <a:xfrm>
            <a:off x="5193249" y="1664804"/>
            <a:ext cx="1007747" cy="26646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/>
          <p:cNvCxnSpPr>
            <a:stCxn id="35" idx="2"/>
            <a:endCxn id="36" idx="0"/>
          </p:cNvCxnSpPr>
          <p:nvPr/>
        </p:nvCxnSpPr>
        <p:spPr>
          <a:xfrm>
            <a:off x="7011086" y="2291308"/>
            <a:ext cx="810090" cy="2959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hteck 54"/>
          <p:cNvSpPr/>
          <p:nvPr/>
        </p:nvSpPr>
        <p:spPr>
          <a:xfrm>
            <a:off x="7212255" y="3559729"/>
            <a:ext cx="1788237" cy="1492165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1200" dirty="0" smtClean="0"/>
          </a:p>
          <a:p>
            <a:endParaRPr lang="de-DE" sz="1200" dirty="0" smtClean="0"/>
          </a:p>
          <a:p>
            <a:r>
              <a:rPr lang="de-DE" sz="1200" dirty="0" smtClean="0"/>
              <a:t>Fachbereiche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Öffentlichkeitsarbeit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Angehörige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JULITI</a:t>
            </a:r>
          </a:p>
          <a:p>
            <a:pPr marL="285750" indent="-285750">
              <a:buFontTx/>
              <a:buChar char="-"/>
            </a:pPr>
            <a:r>
              <a:rPr lang="de-DE" sz="1200" dirty="0" smtClean="0"/>
              <a:t>Organisation                                                Recht                                             Finanzen</a:t>
            </a:r>
            <a:endParaRPr lang="de-DE" sz="1200" dirty="0"/>
          </a:p>
          <a:p>
            <a:pPr marL="285750" indent="-285750" algn="ctr">
              <a:buFontTx/>
              <a:buChar char="-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3616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39801" y="3897052"/>
            <a:ext cx="8218487" cy="25286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975" indent="-180975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1698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3150" indent="-158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2400" dirty="0" smtClean="0">
              <a:solidFill>
                <a:schemeClr val="tx1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468313" y="6035839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799452" y="1304764"/>
            <a:ext cx="3276363" cy="75608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2017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Multiplikationsperson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 </a:t>
            </a:r>
            <a:r>
              <a:rPr lang="de-DE" sz="1200" dirty="0">
                <a:solidFill>
                  <a:schemeClr val="bg1"/>
                </a:solidFill>
              </a:rPr>
              <a:t>+ Herbst</a:t>
            </a:r>
          </a:p>
          <a:p>
            <a:pPr algn="ctr"/>
            <a:endParaRPr lang="de-DE" sz="1200" u="sng" dirty="0">
              <a:solidFill>
                <a:schemeClr val="bg1"/>
              </a:solidFill>
            </a:endParaRPr>
          </a:p>
        </p:txBody>
      </p:sp>
      <p:sp>
        <p:nvSpPr>
          <p:cNvPr id="7" name="Pfeil nach unten 6"/>
          <p:cNvSpPr/>
          <p:nvPr/>
        </p:nvSpPr>
        <p:spPr>
          <a:xfrm rot="16200000">
            <a:off x="5217701" y="1506881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426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A074C-4513-4043-B7EB-08AC08F65350}" type="datetime1">
              <a:rPr lang="de-DE" smtClean="0"/>
              <a:t>29.03.2017</a:t>
            </a:fld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EDB99-76A1-4468-9B82-4CB9793A5A6C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8" name="Inhaltsplatzhalter 2"/>
          <p:cNvSpPr txBox="1">
            <a:spLocks/>
          </p:cNvSpPr>
          <p:nvPr/>
        </p:nvSpPr>
        <p:spPr>
          <a:xfrm>
            <a:off x="439801" y="3897052"/>
            <a:ext cx="8218487" cy="252866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180975" indent="-180975" algn="l" defTabSz="914400" rtl="0" eaLnBrk="1" latinLnBrk="0" hangingPunct="1">
              <a:spcBef>
                <a:spcPct val="20000"/>
              </a:spcBef>
              <a:buFontTx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27063" indent="-169863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3150" indent="-158750" algn="l" defTabSz="914400" rtl="0" eaLnBrk="1" latinLnBrk="0" hangingPunct="1">
              <a:spcBef>
                <a:spcPct val="20000"/>
              </a:spcBef>
              <a:buFont typeface="Symbol" pitchFamily="18" charset="2"/>
              <a:buChar char="-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/>
            <a:endParaRPr lang="de-DE" sz="2400" dirty="0" smtClean="0">
              <a:solidFill>
                <a:schemeClr val="tx1"/>
              </a:solidFill>
            </a:endParaRPr>
          </a:p>
        </p:txBody>
      </p:sp>
      <p:sp>
        <p:nvSpPr>
          <p:cNvPr id="9" name="Untertitel 2"/>
          <p:cNvSpPr txBox="1">
            <a:spLocks/>
          </p:cNvSpPr>
          <p:nvPr/>
        </p:nvSpPr>
        <p:spPr>
          <a:xfrm>
            <a:off x="468313" y="6035839"/>
            <a:ext cx="7667574" cy="2520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Symbol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Oxygen" panose="02000503000000000000" pitchFamily="2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1799452" y="1304764"/>
            <a:ext cx="3276363" cy="756084"/>
          </a:xfrm>
          <a:prstGeom prst="roundRect">
            <a:avLst/>
          </a:prstGeom>
          <a:solidFill>
            <a:srgbClr val="0062A9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dirty="0" smtClean="0">
              <a:solidFill>
                <a:schemeClr val="bg1"/>
              </a:solidFill>
            </a:endParaRP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2017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Multiplikationsperson</a:t>
            </a:r>
          </a:p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Treffen auf Bundesebene</a:t>
            </a:r>
          </a:p>
          <a:p>
            <a:pPr algn="ctr"/>
            <a:r>
              <a:rPr lang="de-DE" sz="1200" u="sng" dirty="0" smtClean="0">
                <a:solidFill>
                  <a:schemeClr val="bg1"/>
                </a:solidFill>
              </a:rPr>
              <a:t>Frühjahr </a:t>
            </a:r>
            <a:r>
              <a:rPr lang="de-DE" sz="1200" dirty="0">
                <a:solidFill>
                  <a:schemeClr val="bg1"/>
                </a:solidFill>
              </a:rPr>
              <a:t>+ Herbst</a:t>
            </a:r>
          </a:p>
          <a:p>
            <a:pPr algn="ctr"/>
            <a:endParaRPr lang="de-DE" sz="1200" u="sng" dirty="0">
              <a:solidFill>
                <a:schemeClr val="bg1"/>
              </a:solidFill>
            </a:endParaRPr>
          </a:p>
        </p:txBody>
      </p:sp>
      <p:sp>
        <p:nvSpPr>
          <p:cNvPr id="7" name="Pfeil nach unten 6"/>
          <p:cNvSpPr/>
          <p:nvPr/>
        </p:nvSpPr>
        <p:spPr>
          <a:xfrm rot="16200000">
            <a:off x="5217701" y="1506881"/>
            <a:ext cx="288032" cy="358746"/>
          </a:xfrm>
          <a:prstGeom prst="down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Abgerundetes Rechteck 9"/>
          <p:cNvSpPr/>
          <p:nvPr/>
        </p:nvSpPr>
        <p:spPr>
          <a:xfrm>
            <a:off x="5632431" y="1308212"/>
            <a:ext cx="1800200" cy="75608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dirty="0" smtClean="0">
                <a:solidFill>
                  <a:schemeClr val="bg1"/>
                </a:solidFill>
              </a:rPr>
              <a:t>Besucht die Gruppen und beruft eine Transparenzperson</a:t>
            </a:r>
            <a:endParaRPr lang="de-DE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30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1513</Words>
  <Application>Microsoft Office PowerPoint</Application>
  <PresentationFormat>Bildschirmpräsentation (4:3)</PresentationFormat>
  <Paragraphs>853</Paragraphs>
  <Slides>72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72</vt:i4>
      </vt:variant>
    </vt:vector>
  </HeadingPairs>
  <TitlesOfParts>
    <vt:vector size="73" baseType="lpstr">
      <vt:lpstr>Larissa-Design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Peter Keller</dc:creator>
  <cp:lastModifiedBy>Andreas vom Ende</cp:lastModifiedBy>
  <cp:revision>101</cp:revision>
  <dcterms:created xsi:type="dcterms:W3CDTF">2012-08-12T11:37:51Z</dcterms:created>
  <dcterms:modified xsi:type="dcterms:W3CDTF">2017-03-29T09:30:03Z</dcterms:modified>
</cp:coreProperties>
</file>